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sldIdLst>
    <p:sldId id="341" r:id="rId5"/>
    <p:sldId id="320" r:id="rId6"/>
    <p:sldId id="357" r:id="rId7"/>
    <p:sldId id="344" r:id="rId8"/>
    <p:sldId id="345" r:id="rId9"/>
    <p:sldId id="358" r:id="rId10"/>
    <p:sldId id="362" r:id="rId11"/>
    <p:sldId id="360" r:id="rId12"/>
    <p:sldId id="361" r:id="rId13"/>
    <p:sldId id="351" r:id="rId14"/>
    <p:sldId id="363" r:id="rId15"/>
    <p:sldId id="354" r:id="rId16"/>
    <p:sldId id="355" r:id="rId17"/>
    <p:sldId id="356" r:id="rId18"/>
    <p:sldId id="353" r:id="rId19"/>
    <p:sldId id="343"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omic Sans MS" panose="030F0702030302020204" pitchFamily="66" charset="0"/>
      <p:regular r:id="rId28"/>
      <p:bold r:id="rId29"/>
      <p:italic r:id="rId30"/>
      <p:boldItalic r:id="rId31"/>
    </p:embeddedFont>
    <p:embeddedFont>
      <p:font typeface="Poppins" panose="020B0604020202020204" charset="0"/>
      <p:regular r:id="rId32"/>
      <p:bold r:id="rId33"/>
      <p:italic r:id="rId34"/>
      <p:boldItalic r:id="rId35"/>
    </p:embeddedFont>
    <p:embeddedFont>
      <p:font typeface="Zona Pro" panose="020B0604020202020204" charset="-95"/>
      <p:regular r:id="rId36"/>
      <p:bold r:id="rId37"/>
      <p:italic r:id="rId38"/>
      <p:boldItalic r:id="rId39"/>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592C82"/>
    <a:srgbClr val="8EBEDC"/>
    <a:srgbClr val="9E7AB2"/>
    <a:srgbClr val="7030A0"/>
    <a:srgbClr val="C5D8F4"/>
    <a:srgbClr val="A589C1"/>
    <a:srgbClr val="DFC9EF"/>
    <a:srgbClr val="A779D1"/>
    <a:srgbClr val="F0E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50" autoAdjust="0"/>
    <p:restoredTop sz="86740" autoAdjust="0"/>
  </p:normalViewPr>
  <p:slideViewPr>
    <p:cSldViewPr snapToGrid="0" snapToObjects="1">
      <p:cViewPr varScale="1">
        <p:scale>
          <a:sx n="61" d="100"/>
          <a:sy n="61" d="100"/>
        </p:scale>
        <p:origin x="330"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07/02/2025</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58A1F55-85CA-5749-AA6B-48521FE8E760}" type="slidenum">
              <a:rPr lang="en-FR" smtClean="0"/>
              <a:t>1</a:t>
            </a:fld>
            <a:endParaRPr lang="en-FR"/>
          </a:p>
        </p:txBody>
      </p:sp>
    </p:spTree>
    <p:extLst>
      <p:ext uri="{BB962C8B-B14F-4D97-AF65-F5344CB8AC3E}">
        <p14:creationId xmlns:p14="http://schemas.microsoft.com/office/powerpoint/2010/main" val="37231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2150938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11</a:t>
            </a:fld>
            <a:endParaRPr lang="en-FR"/>
          </a:p>
        </p:txBody>
      </p:sp>
    </p:spTree>
    <p:extLst>
      <p:ext uri="{BB962C8B-B14F-4D97-AF65-F5344CB8AC3E}">
        <p14:creationId xmlns:p14="http://schemas.microsoft.com/office/powerpoint/2010/main" val="132692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Βοηθήστε τα μικρότερα παιδιά να εκφράζονται με έναν μετρητή συναισθημάτων. Αυτό είναι ένα πολύ καλό εργαλείο για παιδιά που ίσως δεν μπορούν ακόμα να πουν ξεκάθαρα πώς νιώθουν.</a:t>
            </a:r>
          </a:p>
          <a:p>
            <a:endParaRPr lang="el-GR" dirty="0"/>
          </a:p>
          <a:p>
            <a:r>
              <a:rPr lang="el-GR" dirty="0"/>
              <a:t>Βοηθήστε τα μικρότερα παιδιά να εκφράζονται με ένα θερμόμετρο θυμού. Αυτό το εργαλείο είναι χρήσιμο για παιδιά που δυσκολεύονται να περιγράψουν την διάθεσή τους.</a:t>
            </a:r>
          </a:p>
          <a:p>
            <a:endParaRPr lang="el-GR" dirty="0"/>
          </a:p>
          <a:p>
            <a:r>
              <a:rPr lang="el-GR" dirty="0"/>
              <a:t>Ζητήστε από τους/</a:t>
            </a:r>
            <a:r>
              <a:rPr lang="el-GR" dirty="0" err="1"/>
              <a:t>ις</a:t>
            </a:r>
            <a:r>
              <a:rPr lang="el-GR" dirty="0"/>
              <a:t> μαθητές/</a:t>
            </a:r>
            <a:r>
              <a:rPr lang="el-GR" dirty="0" err="1"/>
              <a:t>ριες</a:t>
            </a:r>
            <a:r>
              <a:rPr lang="el-GR" dirty="0"/>
              <a:t> να φτιάξουν το δικό τους θερμόμετρο.</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12</a:t>
            </a:fld>
            <a:endParaRPr lang="en-FR"/>
          </a:p>
        </p:txBody>
      </p:sp>
    </p:spTree>
    <p:extLst>
      <p:ext uri="{BB962C8B-B14F-4D97-AF65-F5344CB8AC3E}">
        <p14:creationId xmlns:p14="http://schemas.microsoft.com/office/powerpoint/2010/main" val="77889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Άσκηση </a:t>
            </a:r>
            <a:r>
              <a:rPr lang="el-GR" dirty="0" err="1"/>
              <a:t>Ενσυνειδητότητας</a:t>
            </a:r>
            <a:r>
              <a:rPr lang="el-GR" dirty="0"/>
              <a:t>: «Πατούσες των Ποδιών»</a:t>
            </a:r>
          </a:p>
          <a:p>
            <a:endParaRPr lang="el-GR" dirty="0"/>
          </a:p>
          <a:p>
            <a:r>
              <a:rPr lang="el-GR" dirty="0"/>
              <a:t>Ο </a:t>
            </a:r>
            <a:r>
              <a:rPr lang="el-GR" dirty="0" err="1"/>
              <a:t>Nirbhay</a:t>
            </a:r>
            <a:r>
              <a:rPr lang="el-GR" dirty="0"/>
              <a:t> </a:t>
            </a:r>
            <a:r>
              <a:rPr lang="el-GR" dirty="0" err="1"/>
              <a:t>Singh</a:t>
            </a:r>
            <a:r>
              <a:rPr lang="el-GR" dirty="0"/>
              <a:t> και οι συνεργάτες του εξηγούν ότι η μέθοδος αυτή, που ονομάζεται «Πατούσες των Ποδιών», βοηθάει το άτομο να στρέψει την προσοχή του από μια σκέψη, ένα γεγονός ή μια κατάσταση που προκαλεί έντονα συναισθήματα, σε ένα ουδέτερο μέρος του σώματος — τις πατούσες. Με αυτόν τον τρόπο, το άτομο μπορεί να σταματήσει, να συγκεντρώσει το μυαλό του στο σώμα, να ηρεμήσει και μετά να αποφασίσει πώς θα αντιδράσει στη σκέψη ή κατάσταση που προκάλεσε την έντονη αντίδραση. Όταν μάθει καλά αυτή τη μέθοδο, μπορεί να τη χρησιμοποιεί αυτόματα σε πολλές διαφορετικές καταστάσεις, είτε κάθεται, είτε στέκεται, είτε περπατάει αργά. Πρόκειται για μια εσωτερική δεξιότητα που είναι εύκολη στην εκμάθηση και μπορεί να χρησιμοποιηθεί σχεδόν σε κάθε περίσταση.</a:t>
            </a:r>
          </a:p>
          <a:p>
            <a:endParaRPr lang="el-GR" dirty="0"/>
          </a:p>
          <a:p>
            <a:r>
              <a:rPr lang="el-GR" dirty="0"/>
              <a:t>**ΔΕΞΙΟΤΗΤΑ:** Έλεγχος της παρόρμησης για σωματική ή λεκτική επιθετικότητα.</a:t>
            </a:r>
          </a:p>
          <a:p>
            <a:endParaRPr lang="el-GR" dirty="0"/>
          </a:p>
          <a:p>
            <a:r>
              <a:rPr lang="el-GR" dirty="0"/>
              <a:t>**ΛΟΓΟΣ:** Όταν συμβαίνει κάτι ή προκύπτει μια κατάσταση που συνήθως σε κάνει να θυμώνεις και νιώθεις την ανάγκη να απειλήσεις ή να χτυπήσεις κάποιον</a:t>
            </a:r>
            <a:r>
              <a:rPr lang="en-US" dirty="0"/>
              <a:t>/</a:t>
            </a:r>
            <a:r>
              <a:rPr lang="el-GR" dirty="0"/>
              <a:t>α είναι σημαντικό να ελέγξεις αυτά τα συναισθήματα. Προσπαθούμε να μην απειλούμε ή να μην πληγώνουμε τους</a:t>
            </a:r>
            <a:r>
              <a:rPr lang="en-US" dirty="0"/>
              <a:t>/</a:t>
            </a:r>
            <a:r>
              <a:rPr lang="el-GR" dirty="0" err="1"/>
              <a:t>ις</a:t>
            </a:r>
            <a:r>
              <a:rPr lang="el-GR" dirty="0"/>
              <a:t> άλλους/</a:t>
            </a:r>
            <a:r>
              <a:rPr lang="el-GR" dirty="0" err="1"/>
              <a:t>ες</a:t>
            </a:r>
            <a:r>
              <a:rPr lang="el-GR" dirty="0"/>
              <a:t> όταν διαφωνούμε μαζί τους. Αυτή η δραστηριότητα είναι ένας απλός και γρήγορος τρόπος να ηρεμήσεις.</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13</a:t>
            </a:fld>
            <a:endParaRPr lang="en-FR"/>
          </a:p>
        </p:txBody>
      </p:sp>
    </p:spTree>
    <p:extLst>
      <p:ext uri="{BB962C8B-B14F-4D97-AF65-F5344CB8AC3E}">
        <p14:creationId xmlns:p14="http://schemas.microsoft.com/office/powerpoint/2010/main" val="1679484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14</a:t>
            </a:fld>
            <a:endParaRPr lang="en-FR"/>
          </a:p>
        </p:txBody>
      </p:sp>
    </p:spTree>
    <p:extLst>
      <p:ext uri="{BB962C8B-B14F-4D97-AF65-F5344CB8AC3E}">
        <p14:creationId xmlns:p14="http://schemas.microsoft.com/office/powerpoint/2010/main" val="381359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Πάρε αναπνοές και μέτρησε μέχρι το 5</a:t>
            </a:r>
          </a:p>
          <a:p>
            <a:r>
              <a:rPr lang="el-GR" dirty="0"/>
              <a:t>Κάνε ένα διάλειμμα </a:t>
            </a:r>
          </a:p>
          <a:p>
            <a:r>
              <a:rPr lang="el-GR" dirty="0"/>
              <a:t>Κλείσε τα μάτια και μέτρησε μέχρι το 5 </a:t>
            </a:r>
          </a:p>
          <a:p>
            <a:r>
              <a:rPr lang="el-GR" dirty="0"/>
              <a:t>Κάνε μία βόλτα </a:t>
            </a:r>
          </a:p>
          <a:p>
            <a:r>
              <a:rPr lang="el-GR" dirty="0"/>
              <a:t>Κάνε μία αισθητηριακή δραστηριότητα </a:t>
            </a:r>
          </a:p>
          <a:p>
            <a:r>
              <a:rPr lang="el-GR" dirty="0"/>
              <a:t>Αναζήτησε βοήθεια </a:t>
            </a:r>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15</a:t>
            </a:fld>
            <a:endParaRPr lang="en-FR"/>
          </a:p>
        </p:txBody>
      </p:sp>
    </p:spTree>
    <p:extLst>
      <p:ext uri="{BB962C8B-B14F-4D97-AF65-F5344CB8AC3E}">
        <p14:creationId xmlns:p14="http://schemas.microsoft.com/office/powerpoint/2010/main" val="394789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16</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a:t>Εισαγωγή</a:t>
            </a:r>
          </a:p>
          <a:p>
            <a:r>
              <a:rPr lang="el-GR" b="1" dirty="0"/>
              <a:t>Συναισθήματα</a:t>
            </a:r>
            <a:r>
              <a:rPr lang="el-GR" dirty="0"/>
              <a:t> – Συζήτηση σχετικά με την αναγνώριση και τη διαχείριση των συναισθημάτων.</a:t>
            </a:r>
          </a:p>
          <a:p>
            <a:r>
              <a:rPr lang="el-GR" b="1" dirty="0"/>
              <a:t>Γενικές Ικανότητες</a:t>
            </a:r>
          </a:p>
          <a:p>
            <a:r>
              <a:rPr lang="el-GR" dirty="0"/>
              <a:t>Προσωπική και κοινωνική ανάπτυξη</a:t>
            </a:r>
          </a:p>
          <a:p>
            <a:r>
              <a:rPr lang="el-GR" dirty="0"/>
              <a:t>Ηθικός συλλογισμός</a:t>
            </a:r>
          </a:p>
          <a:p>
            <a:r>
              <a:rPr lang="el-GR" b="1" dirty="0"/>
              <a:t>Απαραίτητος Εξοπλισμός</a:t>
            </a:r>
          </a:p>
          <a:p>
            <a:r>
              <a:rPr lang="el-GR" dirty="0"/>
              <a:t>Πρόσβαση στο κινούμενο </a:t>
            </a:r>
            <a:r>
              <a:rPr lang="el-GR" dirty="0" err="1"/>
              <a:t>σχέσιο</a:t>
            </a:r>
            <a:r>
              <a:rPr lang="el-GR" dirty="0"/>
              <a:t>: </a:t>
            </a:r>
            <a:r>
              <a:rPr lang="el-GR" i="1" dirty="0"/>
              <a:t>«Παγωτό»</a:t>
            </a:r>
            <a:endParaRPr lang="el-GR" dirty="0"/>
          </a:p>
          <a:p>
            <a:r>
              <a:rPr lang="el-GR" dirty="0"/>
              <a:t>Εικαστικά υλικά για τη δημιουργία </a:t>
            </a:r>
            <a:r>
              <a:rPr lang="el-GR" b="1" dirty="0"/>
              <a:t>θερμόμετρου</a:t>
            </a:r>
            <a:r>
              <a:rPr lang="el-GR" dirty="0"/>
              <a:t> </a:t>
            </a:r>
            <a:r>
              <a:rPr lang="el-GR" b="1" dirty="0"/>
              <a:t>συναισθημάτων</a:t>
            </a:r>
            <a:r>
              <a:rPr lang="el-GR" dirty="0"/>
              <a:t> ή </a:t>
            </a:r>
            <a:r>
              <a:rPr lang="el-GR" b="1" dirty="0"/>
              <a:t>εκφραστικών προσώπων σε σχήμα αυγού</a:t>
            </a:r>
            <a:endParaRPr lang="el-GR" dirty="0"/>
          </a:p>
          <a:p>
            <a:r>
              <a:rPr lang="el-GR" b="1" dirty="0"/>
              <a:t>Κύριο Περιεχόμενο</a:t>
            </a:r>
          </a:p>
          <a:p>
            <a:r>
              <a:rPr lang="el-GR" b="1" dirty="0"/>
              <a:t>Μέρος 1:</a:t>
            </a:r>
            <a:r>
              <a:rPr lang="el-GR" dirty="0"/>
              <a:t> Κατανόηση των συναισθημάτων και εκμάθηση τρόπων έκφρασης και διαχείρισής τους.</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a:t>Ξεκινάμε θυμίζοντας τι μάθαμε την προηγούμενη φορά για τα συναισθήματα.</a:t>
            </a:r>
            <a:br>
              <a:rPr lang="el-GR" dirty="0"/>
            </a:br>
            <a:r>
              <a:rPr lang="el-GR" b="1" dirty="0"/>
              <a:t>Σήμερα θα συνεχίσουμε με τα συναισθήματα– ας δούμε πρώτα το βίντεο.</a:t>
            </a:r>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4253660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the digital animation as a lead in to the lesson on emotions.</a:t>
            </a:r>
            <a:endParaRPr lang="en-FR" dirty="0"/>
          </a:p>
          <a:p>
            <a:endParaRPr lang="en-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A1F55-85CA-5749-AA6B-48521FE8E760}" type="slidenum">
              <a:rPr kumimoji="0" lang="en-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Έρευνες δείχνουν ότι τα παιδιά μπορούν να μάθουν καλύτερα πώς να αντιμετωπίζουν δύσκολες καταστάσεις, αν πρώτα μάθουν να διαχειρίζονται τα συναισθήματά τους. Αυτό είναι πολύ σημαντικό ειδικά για παιδιά που έχουν περάσει δύσκολες καταστάσεις και μπορεί να αντιδρούν με υπακοή, επιθετικότητα ή προσπαθώντας να αποφύγουν το πρόβλημα. Τα συναισθήματα είναι σημαντικό μέρος της καθημερινότητάς μας και οι καλές ή οι κακές στιγμές που ζούμε επηρεάζουν πολύ το πώς νιώθουμε. Το να βοηθάμε τα παιδιά να διαχειρίζονται τα συναισθήματά τους είναι το πρώτο βήμα για να τα βοηθήσουμε να αντιμετωπίσουν τις δυσκολίες.</a:t>
            </a:r>
          </a:p>
          <a:p>
            <a:endParaRPr lang="el-GR" dirty="0"/>
          </a:p>
          <a:p>
            <a:r>
              <a:rPr lang="el-GR" dirty="0"/>
              <a:t>Ας σκεφτούμε όλοι/</a:t>
            </a:r>
            <a:r>
              <a:rPr lang="el-GR" dirty="0" err="1"/>
              <a:t>ες</a:t>
            </a:r>
            <a:r>
              <a:rPr lang="el-GR" dirty="0"/>
              <a:t> μαζί πώς νιώθει το παιδάκι που έριξε το παγωτό του. Ας σκεφτούμε τόσο τα καλά, όσο και τα άσχημα συναισθήματα που μπορεί να έχει (π.χ. «Τώρα μπορώ να πάρω τη γεύση που ήθελα στ’ αλήθεια» ή «Απογοήτευση γιατί είχα δοκιμάσει μόνο λίγο πριν πέσει το παγωτό μου»).</a:t>
            </a:r>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4040533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230591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284816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394465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4053204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notesSlide" Target="../notesSlides/notesSlide10.xml"/><Relationship Id="rId7" Type="http://schemas.openxmlformats.org/officeDocument/2006/relationships/image" Target="../media/image52.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UsISd1AMNYU?feature=oembed" TargetMode="External"/><Relationship Id="rId6" Type="http://schemas.openxmlformats.org/officeDocument/2006/relationships/image" Target="../media/image31.svg"/><Relationship Id="rId11" Type="http://schemas.openxmlformats.org/officeDocument/2006/relationships/image" Target="../media/image54.jpeg"/><Relationship Id="rId5" Type="http://schemas.openxmlformats.org/officeDocument/2006/relationships/image" Target="../media/image51.png"/><Relationship Id="rId10" Type="http://schemas.openxmlformats.org/officeDocument/2006/relationships/image" Target="../media/image35.svg"/><Relationship Id="rId4" Type="http://schemas.openxmlformats.org/officeDocument/2006/relationships/image" Target="../media/image1.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notesSlide" Target="../notesSlides/notesSlide11.xml"/><Relationship Id="rId7" Type="http://schemas.openxmlformats.org/officeDocument/2006/relationships/image" Target="../media/image52.pn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video" Target="https://www.youtube.com/embed/utZr0dPu5sk?feature=oembed" TargetMode="External"/><Relationship Id="rId6" Type="http://schemas.openxmlformats.org/officeDocument/2006/relationships/image" Target="../media/image31.svg"/><Relationship Id="rId11" Type="http://schemas.openxmlformats.org/officeDocument/2006/relationships/image" Target="../media/image5.png"/><Relationship Id="rId5" Type="http://schemas.openxmlformats.org/officeDocument/2006/relationships/image" Target="../media/image51.png"/><Relationship Id="rId10" Type="http://schemas.openxmlformats.org/officeDocument/2006/relationships/image" Target="../media/image35.svg"/><Relationship Id="rId4" Type="http://schemas.openxmlformats.org/officeDocument/2006/relationships/image" Target="../media/image1.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51.png"/><Relationship Id="rId12"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53.png"/><Relationship Id="rId5" Type="http://schemas.openxmlformats.org/officeDocument/2006/relationships/image" Target="../media/image26.png"/><Relationship Id="rId15" Type="http://schemas.openxmlformats.org/officeDocument/2006/relationships/image" Target="../media/image57.png"/><Relationship Id="rId10" Type="http://schemas.openxmlformats.org/officeDocument/2006/relationships/image" Target="../media/image33.svg"/><Relationship Id="rId4" Type="http://schemas.openxmlformats.org/officeDocument/2006/relationships/image" Target="../media/image1.png"/><Relationship Id="rId9" Type="http://schemas.openxmlformats.org/officeDocument/2006/relationships/image" Target="../media/image52.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33.svg"/><Relationship Id="rId12"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9.svg"/><Relationship Id="rId5" Type="http://schemas.openxmlformats.org/officeDocument/2006/relationships/image" Target="../media/image31.sv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33.svg"/><Relationship Id="rId12"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9.svg"/><Relationship Id="rId5" Type="http://schemas.openxmlformats.org/officeDocument/2006/relationships/image" Target="../media/image31.sv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51.png"/><Relationship Id="rId12"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53.png"/><Relationship Id="rId5" Type="http://schemas.openxmlformats.org/officeDocument/2006/relationships/image" Target="../media/image26.png"/><Relationship Id="rId10" Type="http://schemas.openxmlformats.org/officeDocument/2006/relationships/image" Target="../media/image33.svg"/><Relationship Id="rId4" Type="http://schemas.openxmlformats.org/officeDocument/2006/relationships/image" Target="../media/image1.png"/><Relationship Id="rId9" Type="http://schemas.openxmlformats.org/officeDocument/2006/relationships/image" Target="../media/image52.pn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5.png"/><Relationship Id="rId10" Type="http://schemas.openxmlformats.org/officeDocument/2006/relationships/image" Target="../media/image21.svg"/><Relationship Id="rId4" Type="http://schemas.openxmlformats.org/officeDocument/2006/relationships/image" Target="../media/image1.png"/><Relationship Id="rId9" Type="http://schemas.openxmlformats.org/officeDocument/2006/relationships/image" Target="../media/image20.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16.png"/><Relationship Id="rId10" Type="http://schemas.openxmlformats.org/officeDocument/2006/relationships/image" Target="../media/image29.svg"/><Relationship Id="rId4" Type="http://schemas.openxmlformats.org/officeDocument/2006/relationships/image" Target="../media/image1.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1.png"/><Relationship Id="rId10" Type="http://schemas.openxmlformats.org/officeDocument/2006/relationships/image" Target="../media/image34.png"/><Relationship Id="rId4" Type="http://schemas.openxmlformats.org/officeDocument/2006/relationships/notesSlide" Target="../notesSlides/notesSlide4.xml"/><Relationship Id="rId9"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27.svg"/><Relationship Id="rId17" Type="http://schemas.openxmlformats.org/officeDocument/2006/relationships/image" Target="../media/image5.png"/><Relationship Id="rId2" Type="http://schemas.openxmlformats.org/officeDocument/2006/relationships/notesSlide" Target="../notesSlides/notesSlide5.xml"/><Relationship Id="rId16" Type="http://schemas.openxmlformats.org/officeDocument/2006/relationships/image" Target="../media/image44.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43.png"/><Relationship Id="rId10" Type="http://schemas.openxmlformats.org/officeDocument/2006/relationships/image" Target="../media/image40.svg"/><Relationship Id="rId4" Type="http://schemas.openxmlformats.org/officeDocument/2006/relationships/image" Target="../media/image1.png"/><Relationship Id="rId9" Type="http://schemas.openxmlformats.org/officeDocument/2006/relationships/image" Target="../media/image39.png"/><Relationship Id="rId14"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9.sv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46.svg"/><Relationship Id="rId5" Type="http://schemas.openxmlformats.org/officeDocument/2006/relationships/image" Target="../media/image16.png"/><Relationship Id="rId10"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0.sv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48.svg"/><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46.svg"/><Relationship Id="rId5" Type="http://schemas.openxmlformats.org/officeDocument/2006/relationships/image" Target="../media/image16.png"/><Relationship Id="rId10"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accessory&#10;&#10;Description automatically generated">
            <a:extLst>
              <a:ext uri="{FF2B5EF4-FFF2-40B4-BE49-F238E27FC236}">
                <a16:creationId xmlns:a16="http://schemas.microsoft.com/office/drawing/2014/main" id="{690FFF78-9F48-47C2-9510-4A69574B1C3E}"/>
              </a:ext>
            </a:extLst>
          </p:cNvPr>
          <p:cNvPicPr>
            <a:picLocks noChangeAspect="1"/>
          </p:cNvPicPr>
          <p:nvPr/>
        </p:nvPicPr>
        <p:blipFill>
          <a:blip r:embed="rId3"/>
          <a:stretch>
            <a:fillRect/>
          </a:stretch>
        </p:blipFill>
        <p:spPr>
          <a:xfrm>
            <a:off x="0" y="-53790"/>
            <a:ext cx="12192000" cy="6991932"/>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7930" y="6070831"/>
            <a:ext cx="12308542"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0D305CEC-942B-8CA7-10D3-FE8EF5C8529C}"/>
              </a:ext>
            </a:extLst>
          </p:cNvPr>
          <p:cNvPicPr>
            <a:picLocks noChangeAspect="1"/>
          </p:cNvPicPr>
          <p:nvPr/>
        </p:nvPicPr>
        <p:blipFill>
          <a:blip r:embed="rId6"/>
          <a:stretch>
            <a:fillRect/>
          </a:stretch>
        </p:blipFill>
        <p:spPr>
          <a:xfrm>
            <a:off x="5078083" y="4936920"/>
            <a:ext cx="2035834" cy="562848"/>
          </a:xfrm>
          <a:prstGeom prst="rect">
            <a:avLst/>
          </a:prstGeom>
        </p:spPr>
      </p:pic>
      <p:pic>
        <p:nvPicPr>
          <p:cNvPr id="4" name="Graphic 12">
            <a:extLst>
              <a:ext uri="{FF2B5EF4-FFF2-40B4-BE49-F238E27FC236}">
                <a16:creationId xmlns:a16="http://schemas.microsoft.com/office/drawing/2014/main" id="{872198EF-0E15-64EA-403C-87BBE06FD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3752" y="6211557"/>
            <a:ext cx="6240214" cy="510560"/>
          </a:xfrm>
          <a:prstGeom prst="rect">
            <a:avLst/>
          </a:prstGeom>
        </p:spPr>
      </p:pic>
      <p:pic>
        <p:nvPicPr>
          <p:cNvPr id="5" name="Graphic 16">
            <a:extLst>
              <a:ext uri="{FF2B5EF4-FFF2-40B4-BE49-F238E27FC236}">
                <a16:creationId xmlns:a16="http://schemas.microsoft.com/office/drawing/2014/main" id="{318B570F-65DF-04CD-5218-E8FA9E014B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33151" y="6341611"/>
            <a:ext cx="1216460" cy="288347"/>
          </a:xfrm>
          <a:prstGeom prst="rect">
            <a:avLst/>
          </a:prstGeom>
        </p:spPr>
      </p:pic>
      <p:pic>
        <p:nvPicPr>
          <p:cNvPr id="6" name="Graphic 21">
            <a:extLst>
              <a:ext uri="{FF2B5EF4-FFF2-40B4-BE49-F238E27FC236}">
                <a16:creationId xmlns:a16="http://schemas.microsoft.com/office/drawing/2014/main" id="{2B0EE82A-9ACE-686C-D146-F592F4DC9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72824" y="6291054"/>
            <a:ext cx="1216460" cy="310102"/>
          </a:xfrm>
          <a:prstGeom prst="rect">
            <a:avLst/>
          </a:prstGeom>
        </p:spPr>
      </p:pic>
      <p:pic>
        <p:nvPicPr>
          <p:cNvPr id="7" name="Graphic 22">
            <a:extLst>
              <a:ext uri="{FF2B5EF4-FFF2-40B4-BE49-F238E27FC236}">
                <a16:creationId xmlns:a16="http://schemas.microsoft.com/office/drawing/2014/main" id="{A8B5632C-A99E-7800-47F5-EA674C5A3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1173" y="6331863"/>
            <a:ext cx="1017390" cy="298095"/>
          </a:xfrm>
          <a:prstGeom prst="rect">
            <a:avLst/>
          </a:prstGeom>
        </p:spPr>
      </p:pic>
      <p:pic>
        <p:nvPicPr>
          <p:cNvPr id="8" name="Picture 7" descr="Text&#10;&#10;Description automatically generated">
            <a:extLst>
              <a:ext uri="{FF2B5EF4-FFF2-40B4-BE49-F238E27FC236}">
                <a16:creationId xmlns:a16="http://schemas.microsoft.com/office/drawing/2014/main" id="{A76FC47E-9793-7F32-8DA1-F99BFB871E20}"/>
              </a:ext>
            </a:extLst>
          </p:cNvPr>
          <p:cNvPicPr>
            <a:picLocks noChangeAspect="1"/>
          </p:cNvPicPr>
          <p:nvPr/>
        </p:nvPicPr>
        <p:blipFill>
          <a:blip r:embed="rId15"/>
          <a:stretch>
            <a:fillRect/>
          </a:stretch>
        </p:blipFill>
        <p:spPr>
          <a:xfrm>
            <a:off x="10599797" y="6291054"/>
            <a:ext cx="773477" cy="359282"/>
          </a:xfrm>
          <a:prstGeom prst="rect">
            <a:avLst/>
          </a:prstGeom>
        </p:spPr>
      </p:pic>
      <p:sp>
        <p:nvSpPr>
          <p:cNvPr id="12" name="TextBox 17">
            <a:extLst>
              <a:ext uri="{FF2B5EF4-FFF2-40B4-BE49-F238E27FC236}">
                <a16:creationId xmlns:a16="http://schemas.microsoft.com/office/drawing/2014/main" id="{2B1E0D73-C5AD-3A3F-453E-D4D98B0C2C64}"/>
              </a:ext>
            </a:extLst>
          </p:cNvPr>
          <p:cNvSpPr txBox="1"/>
          <p:nvPr/>
        </p:nvSpPr>
        <p:spPr>
          <a:xfrm>
            <a:off x="378034" y="6187377"/>
            <a:ext cx="508244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50"/>
              </a:lnSpc>
            </a:pPr>
            <a:r>
              <a:rPr lang="en-AU" sz="1600" b="1" dirty="0">
                <a:solidFill>
                  <a:schemeClr val="bg1"/>
                </a:solidFill>
                <a:latin typeface="Poppins" panose="00000500000000000000" pitchFamily="2" charset="0"/>
                <a:cs typeface="Poppins" panose="00000500000000000000" pitchFamily="2" charset="0"/>
              </a:rPr>
              <a:t>Phillip T </a:t>
            </a:r>
            <a:r>
              <a:rPr lang="en-AU" sz="1600" b="1" dirty="0" err="1">
                <a:solidFill>
                  <a:schemeClr val="bg1"/>
                </a:solidFill>
                <a:latin typeface="Poppins" panose="00000500000000000000" pitchFamily="2" charset="0"/>
                <a:cs typeface="Poppins" panose="00000500000000000000" pitchFamily="2" charset="0"/>
              </a:rPr>
              <a:t>Slee</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Grace </a:t>
            </a:r>
            <a:r>
              <a:rPr lang="en-AU" sz="1600" b="1" dirty="0" err="1">
                <a:solidFill>
                  <a:schemeClr val="bg1"/>
                </a:solidFill>
                <a:latin typeface="Poppins" panose="00000500000000000000" pitchFamily="2" charset="0"/>
                <a:cs typeface="Poppins" panose="00000500000000000000" pitchFamily="2" charset="0"/>
              </a:rPr>
              <a:t>Skrzypiec</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a:t>
            </a:r>
          </a:p>
          <a:p>
            <a:pPr>
              <a:lnSpc>
                <a:spcPts val="1950"/>
              </a:lnSpc>
            </a:pPr>
            <a:r>
              <a:rPr lang="en-AU" sz="1600" b="1" dirty="0">
                <a:solidFill>
                  <a:schemeClr val="bg1"/>
                </a:solidFill>
                <a:latin typeface="Poppins" panose="00000500000000000000" pitchFamily="2" charset="0"/>
                <a:cs typeface="Poppins" panose="00000500000000000000" pitchFamily="2" charset="0"/>
              </a:rPr>
              <a:t>John Mannion        Chris McDermott</a:t>
            </a:r>
            <a:endParaRPr lang="en-FR" sz="1600" b="1" dirty="0">
              <a:solidFill>
                <a:schemeClr val="bg1"/>
              </a:solidFill>
              <a:latin typeface="Poppins" panose="00000500000000000000" pitchFamily="2" charset="0"/>
              <a:cs typeface="Poppins" panose="00000500000000000000" pitchFamily="2" charset="0"/>
            </a:endParaRPr>
          </a:p>
        </p:txBody>
      </p:sp>
      <p:pic>
        <p:nvPicPr>
          <p:cNvPr id="9" name="Εικόνα 8">
            <a:extLst>
              <a:ext uri="{FF2B5EF4-FFF2-40B4-BE49-F238E27FC236}">
                <a16:creationId xmlns:a16="http://schemas.microsoft.com/office/drawing/2014/main" id="{98A6BA48-F78F-B1F5-DDFE-65E2EA2D16EE}"/>
              </a:ext>
            </a:extLst>
          </p:cNvPr>
          <p:cNvPicPr>
            <a:picLocks noChangeAspect="1"/>
          </p:cNvPicPr>
          <p:nvPr/>
        </p:nvPicPr>
        <p:blipFill>
          <a:blip r:embed="rId16"/>
          <a:stretch>
            <a:fillRect/>
          </a:stretch>
        </p:blipFill>
        <p:spPr>
          <a:xfrm>
            <a:off x="2945682" y="256844"/>
            <a:ext cx="6300636" cy="4857791"/>
          </a:xfrm>
          <a:prstGeom prst="rect">
            <a:avLst/>
          </a:prstGeom>
        </p:spPr>
      </p:pic>
    </p:spTree>
    <p:extLst>
      <p:ext uri="{BB962C8B-B14F-4D97-AF65-F5344CB8AC3E}">
        <p14:creationId xmlns:p14="http://schemas.microsoft.com/office/powerpoint/2010/main" val="40824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10</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sp>
        <p:nvSpPr>
          <p:cNvPr id="17" name="TextBox 16">
            <a:extLst>
              <a:ext uri="{FF2B5EF4-FFF2-40B4-BE49-F238E27FC236}">
                <a16:creationId xmlns:a16="http://schemas.microsoft.com/office/drawing/2014/main" id="{15930122-8CDC-456D-90C5-D6FC128ECAEB}"/>
              </a:ext>
            </a:extLst>
          </p:cNvPr>
          <p:cNvSpPr txBox="1"/>
          <p:nvPr/>
        </p:nvSpPr>
        <p:spPr>
          <a:xfrm>
            <a:off x="994043" y="97490"/>
            <a:ext cx="9891711" cy="1231106"/>
          </a:xfrm>
          <a:prstGeom prst="rect">
            <a:avLst/>
          </a:prstGeom>
          <a:noFill/>
        </p:spPr>
        <p:txBody>
          <a:bodyPr wrap="square" rtlCol="0">
            <a:spAutoFit/>
          </a:bodyPr>
          <a:lstStyle/>
          <a:p>
            <a:pPr algn="ctr"/>
            <a:r>
              <a:rPr lang="el-GR" sz="2400" b="1" dirty="0">
                <a:solidFill>
                  <a:srgbClr val="FFCC66"/>
                </a:solidFill>
                <a:latin typeface="Zona Pro" panose="02010503040002020004" pitchFamily="50" charset="0"/>
              </a:rPr>
              <a:t>Δραστηριότητα – Το Τραγούδι των Συναισθημάτων. Συζητήστε για τα συναισθήματα.</a:t>
            </a:r>
          </a:p>
          <a:p>
            <a:r>
              <a:rPr lang="en-AU" sz="2600" b="1" dirty="0">
                <a:solidFill>
                  <a:srgbClr val="FFCC66"/>
                </a:solidFill>
                <a:latin typeface="Zona Pro" panose="02010503040002020004" pitchFamily="50" charset="0"/>
              </a:rPr>
              <a:t>.</a:t>
            </a:r>
          </a:p>
        </p:txBody>
      </p:sp>
      <p:pic>
        <p:nvPicPr>
          <p:cNvPr id="18" name="Online Media 7" title="The Feelings Song">
            <a:hlinkClick r:id="" action="ppaction://media"/>
            <a:extLst>
              <a:ext uri="{FF2B5EF4-FFF2-40B4-BE49-F238E27FC236}">
                <a16:creationId xmlns:a16="http://schemas.microsoft.com/office/drawing/2014/main" id="{3FB66E1C-40E9-467B-9C31-77E68C9422DD}"/>
              </a:ext>
            </a:extLst>
          </p:cNvPr>
          <p:cNvPicPr>
            <a:picLocks noRot="1" noChangeAspect="1"/>
          </p:cNvPicPr>
          <p:nvPr>
            <a:videoFile r:link="rId1"/>
          </p:nvPr>
        </p:nvPicPr>
        <p:blipFill>
          <a:blip r:embed="rId11"/>
          <a:stretch>
            <a:fillRect/>
          </a:stretch>
        </p:blipFill>
        <p:spPr>
          <a:xfrm>
            <a:off x="1193800" y="1088181"/>
            <a:ext cx="9561161" cy="5402056"/>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34C0631F-96D4-AB81-684B-D9E62EEFFC27}"/>
              </a:ext>
            </a:extLst>
          </p:cNvPr>
          <p:cNvPicPr>
            <a:picLocks noChangeAspect="1"/>
          </p:cNvPicPr>
          <p:nvPr/>
        </p:nvPicPr>
        <p:blipFill>
          <a:blip r:embed="rId12"/>
          <a:stretch>
            <a:fillRect/>
          </a:stretch>
        </p:blipFill>
        <p:spPr>
          <a:xfrm>
            <a:off x="10600161" y="548500"/>
            <a:ext cx="1450596" cy="401047"/>
          </a:xfrm>
          <a:prstGeom prst="rect">
            <a:avLst/>
          </a:prstGeom>
        </p:spPr>
      </p:pic>
    </p:spTree>
    <p:extLst>
      <p:ext uri="{BB962C8B-B14F-4D97-AF65-F5344CB8AC3E}">
        <p14:creationId xmlns:p14="http://schemas.microsoft.com/office/powerpoint/2010/main" val="274727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11</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11</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5756" y="901024"/>
              <a:ext cx="800100" cy="533400"/>
            </a:xfrm>
            <a:prstGeom prst="rect">
              <a:avLst/>
            </a:prstGeom>
          </p:spPr>
        </p:pic>
      </p:grpSp>
      <p:pic>
        <p:nvPicPr>
          <p:cNvPr id="19" name="Picture 18" descr="Icon&#10;&#10;Description automatically generated with medium confidence">
            <a:extLst>
              <a:ext uri="{FF2B5EF4-FFF2-40B4-BE49-F238E27FC236}">
                <a16:creationId xmlns:a16="http://schemas.microsoft.com/office/drawing/2014/main" id="{34C0631F-96D4-AB81-684B-D9E62EEFFC27}"/>
              </a:ext>
            </a:extLst>
          </p:cNvPr>
          <p:cNvPicPr>
            <a:picLocks noChangeAspect="1"/>
          </p:cNvPicPr>
          <p:nvPr/>
        </p:nvPicPr>
        <p:blipFill>
          <a:blip r:embed="rId11"/>
          <a:stretch>
            <a:fillRect/>
          </a:stretch>
        </p:blipFill>
        <p:spPr>
          <a:xfrm>
            <a:off x="10401292" y="399639"/>
            <a:ext cx="1450596" cy="401047"/>
          </a:xfrm>
          <a:prstGeom prst="rect">
            <a:avLst/>
          </a:prstGeom>
        </p:spPr>
      </p:pic>
      <p:pic>
        <p:nvPicPr>
          <p:cNvPr id="3" name="Online Media 4" title="Feelings | Emotions song | Children, Kids and Toddlers music for kindergarten | Miss Patty">
            <a:hlinkClick r:id="" action="ppaction://media"/>
            <a:extLst>
              <a:ext uri="{FF2B5EF4-FFF2-40B4-BE49-F238E27FC236}">
                <a16:creationId xmlns:a16="http://schemas.microsoft.com/office/drawing/2014/main" id="{7B8B0173-9A59-FBE9-45AD-473667CD3BDA}"/>
              </a:ext>
            </a:extLst>
          </p:cNvPr>
          <p:cNvPicPr>
            <a:picLocks noRot="1" noChangeAspect="1"/>
          </p:cNvPicPr>
          <p:nvPr>
            <a:videoFile r:link="rId1"/>
          </p:nvPr>
        </p:nvPicPr>
        <p:blipFill>
          <a:blip r:embed="rId12"/>
          <a:stretch>
            <a:fillRect/>
          </a:stretch>
        </p:blipFill>
        <p:spPr>
          <a:xfrm>
            <a:off x="1110984" y="979741"/>
            <a:ext cx="9839240" cy="5559171"/>
          </a:xfrm>
          <a:prstGeom prst="rect">
            <a:avLst/>
          </a:prstGeom>
        </p:spPr>
      </p:pic>
      <p:sp>
        <p:nvSpPr>
          <p:cNvPr id="5" name="TextBox 4">
            <a:extLst>
              <a:ext uri="{FF2B5EF4-FFF2-40B4-BE49-F238E27FC236}">
                <a16:creationId xmlns:a16="http://schemas.microsoft.com/office/drawing/2014/main" id="{6360D2B2-D4E9-AA65-4FF0-465D626C15D7}"/>
              </a:ext>
            </a:extLst>
          </p:cNvPr>
          <p:cNvSpPr txBox="1"/>
          <p:nvPr/>
        </p:nvSpPr>
        <p:spPr>
          <a:xfrm>
            <a:off x="1046514" y="87189"/>
            <a:ext cx="9448484" cy="892552"/>
          </a:xfrm>
          <a:prstGeom prst="rect">
            <a:avLst/>
          </a:prstGeom>
          <a:noFill/>
        </p:spPr>
        <p:txBody>
          <a:bodyPr wrap="square" rtlCol="0">
            <a:spAutoFit/>
          </a:bodyPr>
          <a:lstStyle/>
          <a:p>
            <a:pPr algn="ctr"/>
            <a:r>
              <a:rPr lang="el-GR" sz="2600" b="1" dirty="0">
                <a:solidFill>
                  <a:srgbClr val="FFCC66"/>
                </a:solidFill>
                <a:latin typeface="Zona Pro" panose="02010503040002020004" pitchFamily="50" charset="0"/>
              </a:rPr>
              <a:t>Δραστηριότητα – Το Τραγούδι των Συναισθημάτων. Συζητήστε για τα συναισθήματα.</a:t>
            </a:r>
          </a:p>
        </p:txBody>
      </p:sp>
    </p:spTree>
    <p:extLst>
      <p:ext uri="{BB962C8B-B14F-4D97-AF65-F5344CB8AC3E}">
        <p14:creationId xmlns:p14="http://schemas.microsoft.com/office/powerpoint/2010/main" val="133804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12</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600" y="216761"/>
            <a:ext cx="5019676" cy="1384995"/>
          </a:xfrm>
          <a:prstGeom prst="rect">
            <a:avLst/>
          </a:prstGeom>
          <a:noFill/>
        </p:spPr>
        <p:txBody>
          <a:bodyPr wrap="square" rtlCol="0">
            <a:spAutoFit/>
          </a:bodyPr>
          <a:lstStyle/>
          <a:p>
            <a:pPr algn="ctr"/>
            <a:r>
              <a:rPr lang="el-GR" sz="2800" b="1" dirty="0">
                <a:solidFill>
                  <a:srgbClr val="FFCC66"/>
                </a:solidFill>
                <a:latin typeface="Zona Pro" panose="02010503040002020004" pitchFamily="50" charset="0"/>
              </a:rPr>
              <a:t>Δραστηριότητα – Μετρητής Συναισθημάτων</a:t>
            </a:r>
          </a:p>
          <a:p>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4892675"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5924" y="5291171"/>
            <a:ext cx="2845329" cy="478812"/>
          </a:xfrm>
          <a:prstGeom prst="rect">
            <a:avLst/>
          </a:prstGeom>
        </p:spPr>
      </p:pic>
      <p:pic>
        <p:nvPicPr>
          <p:cNvPr id="27" name="Picture 26" descr="A picture containing background pattern&#10;&#10;Description automatically generated">
            <a:extLst>
              <a:ext uri="{FF2B5EF4-FFF2-40B4-BE49-F238E27FC236}">
                <a16:creationId xmlns:a16="http://schemas.microsoft.com/office/drawing/2014/main" id="{0373BD67-7966-4EC2-9FB6-9428E00AB2AE}"/>
              </a:ext>
            </a:extLst>
          </p:cNvPr>
          <p:cNvPicPr>
            <a:picLocks noChangeAspect="1"/>
          </p:cNvPicPr>
          <p:nvPr/>
        </p:nvPicPr>
        <p:blipFill>
          <a:blip r:embed="rId4"/>
          <a:stretch>
            <a:fillRect/>
          </a:stretch>
        </p:blipFill>
        <p:spPr>
          <a:xfrm>
            <a:off x="10943824" y="6040589"/>
            <a:ext cx="640258" cy="554890"/>
          </a:xfrm>
          <a:prstGeom prst="rect">
            <a:avLst/>
          </a:prstGeom>
        </p:spPr>
      </p:pic>
      <p:grpSp>
        <p:nvGrpSpPr>
          <p:cNvPr id="28" name="Group 27">
            <a:extLst>
              <a:ext uri="{FF2B5EF4-FFF2-40B4-BE49-F238E27FC236}">
                <a16:creationId xmlns:a16="http://schemas.microsoft.com/office/drawing/2014/main" id="{90562AD2-D4F9-444C-AA5F-E886B5F9D2B0}"/>
              </a:ext>
            </a:extLst>
          </p:cNvPr>
          <p:cNvGrpSpPr/>
          <p:nvPr/>
        </p:nvGrpSpPr>
        <p:grpSpPr>
          <a:xfrm>
            <a:off x="10754961" y="-846675"/>
            <a:ext cx="3573814" cy="2428875"/>
            <a:chOff x="10754961" y="-846675"/>
            <a:chExt cx="3573814" cy="2428875"/>
          </a:xfrm>
        </p:grpSpPr>
        <p:pic>
          <p:nvPicPr>
            <p:cNvPr id="29" name="Graphic 28">
              <a:extLst>
                <a:ext uri="{FF2B5EF4-FFF2-40B4-BE49-F238E27FC236}">
                  <a16:creationId xmlns:a16="http://schemas.microsoft.com/office/drawing/2014/main" id="{5D44C5CC-4BD7-4D81-8EF5-76D187B4C3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0" name="Graphic 29">
              <a:extLst>
                <a:ext uri="{FF2B5EF4-FFF2-40B4-BE49-F238E27FC236}">
                  <a16:creationId xmlns:a16="http://schemas.microsoft.com/office/drawing/2014/main" id="{1E1A3E36-9DDB-415A-84B1-18312CF8F0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1" name="Graphic 30">
              <a:extLst>
                <a:ext uri="{FF2B5EF4-FFF2-40B4-BE49-F238E27FC236}">
                  <a16:creationId xmlns:a16="http://schemas.microsoft.com/office/drawing/2014/main" id="{8AB62312-BF46-4517-8DEF-030646C76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9F55D27D-F8F2-4823-B7F0-8679D76BF0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grpSp>
        <p:nvGrpSpPr>
          <p:cNvPr id="33" name="Group 32">
            <a:extLst>
              <a:ext uri="{FF2B5EF4-FFF2-40B4-BE49-F238E27FC236}">
                <a16:creationId xmlns:a16="http://schemas.microsoft.com/office/drawing/2014/main" id="{FA7938CE-7E0D-4417-9FD1-85EDB6BA4868}"/>
              </a:ext>
            </a:extLst>
          </p:cNvPr>
          <p:cNvGrpSpPr/>
          <p:nvPr/>
        </p:nvGrpSpPr>
        <p:grpSpPr>
          <a:xfrm rot="10800000">
            <a:off x="-2127765" y="5554213"/>
            <a:ext cx="3121807" cy="2121677"/>
            <a:chOff x="10754961" y="-846675"/>
            <a:chExt cx="3573814" cy="2428875"/>
          </a:xfrm>
        </p:grpSpPr>
        <p:pic>
          <p:nvPicPr>
            <p:cNvPr id="35" name="Graphic 34">
              <a:extLst>
                <a:ext uri="{FF2B5EF4-FFF2-40B4-BE49-F238E27FC236}">
                  <a16:creationId xmlns:a16="http://schemas.microsoft.com/office/drawing/2014/main" id="{90CF2483-7E63-4614-BA0B-E1ED18515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6" name="Graphic 35">
              <a:extLst>
                <a:ext uri="{FF2B5EF4-FFF2-40B4-BE49-F238E27FC236}">
                  <a16:creationId xmlns:a16="http://schemas.microsoft.com/office/drawing/2014/main" id="{0A0FFBC7-68E9-4AEC-970B-A9A4561F27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7" name="Graphic 36">
              <a:extLst>
                <a:ext uri="{FF2B5EF4-FFF2-40B4-BE49-F238E27FC236}">
                  <a16:creationId xmlns:a16="http://schemas.microsoft.com/office/drawing/2014/main" id="{9B7C2D29-1E09-4024-A528-769BE39E81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8" name="Graphic 37">
              <a:extLst>
                <a:ext uri="{FF2B5EF4-FFF2-40B4-BE49-F238E27FC236}">
                  <a16:creationId xmlns:a16="http://schemas.microsoft.com/office/drawing/2014/main" id="{48B53D80-5F69-4F41-A4D8-B327B40B52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12</a:t>
            </a:fld>
            <a:endParaRPr lang="en-FR" sz="2400">
              <a:solidFill>
                <a:schemeClr val="bg1"/>
              </a:solidFill>
            </a:endParaRPr>
          </a:p>
        </p:txBody>
      </p:sp>
      <p:sp>
        <p:nvSpPr>
          <p:cNvPr id="39" name="TextBox 38">
            <a:extLst>
              <a:ext uri="{FF2B5EF4-FFF2-40B4-BE49-F238E27FC236}">
                <a16:creationId xmlns:a16="http://schemas.microsoft.com/office/drawing/2014/main" id="{27B72D37-444F-4A52-84FA-C274CFC6EF18}"/>
              </a:ext>
            </a:extLst>
          </p:cNvPr>
          <p:cNvSpPr txBox="1"/>
          <p:nvPr/>
        </p:nvSpPr>
        <p:spPr>
          <a:xfrm>
            <a:off x="6250677" y="182094"/>
            <a:ext cx="5019676" cy="954107"/>
          </a:xfrm>
          <a:prstGeom prst="rect">
            <a:avLst/>
          </a:prstGeom>
          <a:noFill/>
        </p:spPr>
        <p:txBody>
          <a:bodyPr wrap="square" rtlCol="0">
            <a:spAutoFit/>
          </a:bodyPr>
          <a:lstStyle/>
          <a:p>
            <a:pPr algn="ctr"/>
            <a:r>
              <a:rPr lang="el-GR" sz="2800" b="1" dirty="0">
                <a:solidFill>
                  <a:srgbClr val="FFCC66"/>
                </a:solidFill>
                <a:latin typeface="Zona Pro" panose="02010503040002020004" pitchFamily="50" charset="0"/>
              </a:rPr>
              <a:t>Δραστηριότητα – Θερμόμετρο Θυμού</a:t>
            </a:r>
          </a:p>
        </p:txBody>
      </p:sp>
      <p:cxnSp>
        <p:nvCxnSpPr>
          <p:cNvPr id="40" name="Straight Connector 39">
            <a:extLst>
              <a:ext uri="{FF2B5EF4-FFF2-40B4-BE49-F238E27FC236}">
                <a16:creationId xmlns:a16="http://schemas.microsoft.com/office/drawing/2014/main" id="{501406D3-6BCF-4D92-84B5-51733705C986}"/>
              </a:ext>
            </a:extLst>
          </p:cNvPr>
          <p:cNvCxnSpPr>
            <a:cxnSpLocks/>
          </p:cNvCxnSpPr>
          <p:nvPr/>
        </p:nvCxnSpPr>
        <p:spPr>
          <a:xfrm>
            <a:off x="6365876" y="1191560"/>
            <a:ext cx="4892675"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43" name="Picture 42" descr="Icon&#10;&#10;Description automatically generated with medium confidence">
            <a:extLst>
              <a:ext uri="{FF2B5EF4-FFF2-40B4-BE49-F238E27FC236}">
                <a16:creationId xmlns:a16="http://schemas.microsoft.com/office/drawing/2014/main" id="{DB8165D9-74B3-23D3-6588-1E20CB1C4290}"/>
              </a:ext>
            </a:extLst>
          </p:cNvPr>
          <p:cNvPicPr>
            <a:picLocks noChangeAspect="1"/>
          </p:cNvPicPr>
          <p:nvPr/>
        </p:nvPicPr>
        <p:blipFill>
          <a:blip r:embed="rId13"/>
          <a:stretch>
            <a:fillRect/>
          </a:stretch>
        </p:blipFill>
        <p:spPr>
          <a:xfrm>
            <a:off x="10600989" y="54225"/>
            <a:ext cx="1450596" cy="401047"/>
          </a:xfrm>
          <a:prstGeom prst="rect">
            <a:avLst/>
          </a:prstGeom>
        </p:spPr>
      </p:pic>
      <p:sp>
        <p:nvSpPr>
          <p:cNvPr id="2" name="TextBox 1">
            <a:extLst>
              <a:ext uri="{FF2B5EF4-FFF2-40B4-BE49-F238E27FC236}">
                <a16:creationId xmlns:a16="http://schemas.microsoft.com/office/drawing/2014/main" id="{C8C92051-91EA-4872-E787-54B854D514E0}"/>
              </a:ext>
            </a:extLst>
          </p:cNvPr>
          <p:cNvSpPr txBox="1"/>
          <p:nvPr/>
        </p:nvSpPr>
        <p:spPr>
          <a:xfrm>
            <a:off x="736600" y="5527999"/>
            <a:ext cx="5081703" cy="384721"/>
          </a:xfrm>
          <a:prstGeom prst="rect">
            <a:avLst/>
          </a:prstGeom>
          <a:noFill/>
        </p:spPr>
        <p:txBody>
          <a:bodyPr wrap="square" rtlCol="0">
            <a:spAutoFit/>
          </a:bodyPr>
          <a:lstStyle/>
          <a:p>
            <a:r>
              <a:rPr lang="el-GR" sz="1900" dirty="0">
                <a:solidFill>
                  <a:schemeClr val="bg1"/>
                </a:solidFill>
                <a:cs typeface="Poppins" panose="00000500000000000000" pitchFamily="2" charset="0"/>
              </a:rPr>
              <a:t>Φτιάξε τον δικό σου </a:t>
            </a:r>
            <a:r>
              <a:rPr lang="el-GR" sz="1900" b="1" dirty="0">
                <a:solidFill>
                  <a:srgbClr val="FFCC66"/>
                </a:solidFill>
                <a:cs typeface="Poppins" panose="00000500000000000000" pitchFamily="2" charset="0"/>
              </a:rPr>
              <a:t>μετρητή συναισθημάτων</a:t>
            </a:r>
            <a:r>
              <a:rPr lang="el-GR" sz="1900" dirty="0">
                <a:solidFill>
                  <a:schemeClr val="bg1"/>
                </a:solidFill>
                <a:latin typeface="Poppins" panose="00000500000000000000" pitchFamily="2" charset="0"/>
                <a:cs typeface="Poppins" panose="00000500000000000000" pitchFamily="2" charset="0"/>
              </a:rPr>
              <a:t>.</a:t>
            </a:r>
          </a:p>
        </p:txBody>
      </p:sp>
      <p:sp>
        <p:nvSpPr>
          <p:cNvPr id="3" name="TextBox 2">
            <a:extLst>
              <a:ext uri="{FF2B5EF4-FFF2-40B4-BE49-F238E27FC236}">
                <a16:creationId xmlns:a16="http://schemas.microsoft.com/office/drawing/2014/main" id="{810B35F4-51E3-2F12-AEFE-C4B7E3490CBD}"/>
              </a:ext>
            </a:extLst>
          </p:cNvPr>
          <p:cNvSpPr txBox="1"/>
          <p:nvPr/>
        </p:nvSpPr>
        <p:spPr>
          <a:xfrm>
            <a:off x="6578823" y="5527999"/>
            <a:ext cx="5081703" cy="384721"/>
          </a:xfrm>
          <a:prstGeom prst="rect">
            <a:avLst/>
          </a:prstGeom>
          <a:noFill/>
        </p:spPr>
        <p:txBody>
          <a:bodyPr wrap="square" rtlCol="0">
            <a:spAutoFit/>
          </a:bodyPr>
          <a:lstStyle/>
          <a:p>
            <a:r>
              <a:rPr lang="el-GR" sz="1900" dirty="0">
                <a:solidFill>
                  <a:schemeClr val="bg1"/>
                </a:solidFill>
                <a:cs typeface="Poppins" panose="00000500000000000000" pitchFamily="2" charset="0"/>
              </a:rPr>
              <a:t>Φτιάξε τον δικό σου </a:t>
            </a:r>
            <a:r>
              <a:rPr lang="el-GR" sz="1900" b="1" dirty="0">
                <a:solidFill>
                  <a:srgbClr val="FFCC66"/>
                </a:solidFill>
                <a:cs typeface="Poppins" panose="00000500000000000000" pitchFamily="2" charset="0"/>
              </a:rPr>
              <a:t>μετρητή θυμού.</a:t>
            </a:r>
            <a:r>
              <a:rPr lang="en-GB" sz="1900" b="1" dirty="0">
                <a:solidFill>
                  <a:srgbClr val="FFCC66"/>
                </a:solidFill>
                <a:latin typeface="Poppins" panose="00000500000000000000" pitchFamily="2" charset="0"/>
                <a:cs typeface="Poppins" panose="00000500000000000000" pitchFamily="2" charset="0"/>
              </a:rPr>
              <a:t> </a:t>
            </a:r>
          </a:p>
        </p:txBody>
      </p:sp>
      <p:pic>
        <p:nvPicPr>
          <p:cNvPr id="11" name="Picture 10" descr="A picture containing icon&#10;&#10;Description automatically generated">
            <a:extLst>
              <a:ext uri="{FF2B5EF4-FFF2-40B4-BE49-F238E27FC236}">
                <a16:creationId xmlns:a16="http://schemas.microsoft.com/office/drawing/2014/main" id="{973080A4-66FC-7C0A-7E9F-B3DF1522E97F}"/>
              </a:ext>
            </a:extLst>
          </p:cNvPr>
          <p:cNvPicPr>
            <a:picLocks noChangeAspect="1"/>
          </p:cNvPicPr>
          <p:nvPr/>
        </p:nvPicPr>
        <p:blipFill>
          <a:blip r:embed="rId14"/>
          <a:stretch>
            <a:fillRect/>
          </a:stretch>
        </p:blipFill>
        <p:spPr>
          <a:xfrm>
            <a:off x="692727" y="1761982"/>
            <a:ext cx="4494005" cy="3270368"/>
          </a:xfrm>
          <a:prstGeom prst="rect">
            <a:avLst/>
          </a:prstGeom>
        </p:spPr>
      </p:pic>
      <p:pic>
        <p:nvPicPr>
          <p:cNvPr id="41" name="Picture 13" descr="Text&#10;&#10;Description automatically generated">
            <a:extLst>
              <a:ext uri="{FF2B5EF4-FFF2-40B4-BE49-F238E27FC236}">
                <a16:creationId xmlns:a16="http://schemas.microsoft.com/office/drawing/2014/main" id="{9116A7CF-F968-411C-8092-9D95F359BEA9}"/>
              </a:ext>
            </a:extLst>
          </p:cNvPr>
          <p:cNvPicPr>
            <a:picLocks noChangeAspect="1"/>
          </p:cNvPicPr>
          <p:nvPr/>
        </p:nvPicPr>
        <p:blipFill>
          <a:blip r:embed="rId15"/>
          <a:stretch>
            <a:fillRect/>
          </a:stretch>
        </p:blipFill>
        <p:spPr>
          <a:xfrm>
            <a:off x="7068308" y="1651489"/>
            <a:ext cx="3693331" cy="3573083"/>
          </a:xfrm>
          <a:prstGeom prst="rect">
            <a:avLst/>
          </a:prstGeom>
        </p:spPr>
      </p:pic>
    </p:spTree>
    <p:extLst>
      <p:ext uri="{BB962C8B-B14F-4D97-AF65-F5344CB8AC3E}">
        <p14:creationId xmlns:p14="http://schemas.microsoft.com/office/powerpoint/2010/main" val="103626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5">
            <a:extLst>
              <a:ext uri="{FF2B5EF4-FFF2-40B4-BE49-F238E27FC236}">
                <a16:creationId xmlns:a16="http://schemas.microsoft.com/office/drawing/2014/main" id="{654C8978-AA67-47F2-B790-1D913D543560}"/>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193816"/>
            <a:ext cx="10909799"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Δραστηριότητα – Άσκηση </a:t>
            </a:r>
            <a:r>
              <a:rPr lang="el-GR" sz="2800" b="1" dirty="0" err="1">
                <a:solidFill>
                  <a:srgbClr val="FFCC66"/>
                </a:solidFill>
                <a:latin typeface="Zona Pro" panose="02010503040002020004" pitchFamily="50" charset="0"/>
              </a:rPr>
              <a:t>Ενσυνειδητότητας</a:t>
            </a:r>
            <a:r>
              <a:rPr lang="el-GR" sz="2800" b="1" dirty="0">
                <a:solidFill>
                  <a:srgbClr val="FFCC66"/>
                </a:solidFill>
                <a:latin typeface="Zona Pro" panose="02010503040002020004" pitchFamily="50" charset="0"/>
              </a:rPr>
              <a:t>: </a:t>
            </a:r>
            <a:endParaRPr lang="en-US" sz="2800" b="1" dirty="0">
              <a:solidFill>
                <a:srgbClr val="FFCC66"/>
              </a:solidFill>
              <a:latin typeface="Zona Pro" panose="02010503040002020004" pitchFamily="50" charset="0"/>
            </a:endParaRPr>
          </a:p>
          <a:p>
            <a:r>
              <a:rPr lang="el-GR" sz="2800" b="1" dirty="0">
                <a:solidFill>
                  <a:srgbClr val="FFCC66"/>
                </a:solidFill>
                <a:latin typeface="Zona Pro" panose="02010503040002020004" pitchFamily="50" charset="0"/>
              </a:rPr>
              <a:t>Πατούσες των Ποδιών – Μέρος 1</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13</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1534052" y="1761981"/>
            <a:ext cx="9560253" cy="4539704"/>
          </a:xfrm>
          <a:prstGeom prst="rect">
            <a:avLst/>
          </a:prstGeom>
          <a:noFill/>
        </p:spPr>
        <p:txBody>
          <a:bodyPr wrap="square" rtlCol="0">
            <a:spAutoFit/>
          </a:bodyPr>
          <a:lstStyle/>
          <a:p>
            <a:r>
              <a:rPr lang="el-GR" dirty="0">
                <a:solidFill>
                  <a:schemeClr val="bg1"/>
                </a:solidFill>
                <a:cs typeface="Poppins" panose="00000500000000000000" pitchFamily="2" charset="0"/>
              </a:rPr>
              <a:t>Αν στέκεσαι όρθιος/α, στάσου σε φυσική και όχι επιθετική στάση, με τις πατούσες των ποδιών σου να πατούν επίπεδα στο πάτωμα. </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Αν κάθεσαι, κάθισε άνετα με τις πατούσες των ποδιών σου να πατούν επίπεδα στο πάτωμα. </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Ανέπνευσε φυσικά, χωρίς να κάνεις τίποτα άλλο. </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Γύρισε με τη σκέψη σου σε ένα περιστατικό που σε έκανε να θυμώσεις πολύ. Μείνε με αυτό το συναίσθημα του θυμού. </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Νιώθεις θυμωμένος/η. Σκέψεις γεμάτες από θυμό περνούν από το μυαλό σου. Άφησέ τες να κυλούν φυσικά, χωρίς να προσπαθείς να τις περιορίσεις. Μείνε με αυτό το συναίσθημα του θυμού. Το σώμα σου μπορεί να δείχνει σημάδια θυμού (π.χ. γρήγορη αναπνοή). </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Τώρα, μετακίνησε όλη σου την προσοχή στις πατούσες των ποδιών σου.</a:t>
            </a:r>
          </a:p>
          <a:p>
            <a:endParaRPr lang="en-GB" sz="1900" dirty="0">
              <a:solidFill>
                <a:schemeClr val="bg1"/>
              </a:solidFill>
              <a:latin typeface="Poppins" panose="00000500000000000000" pitchFamily="2" charset="0"/>
              <a:cs typeface="Poppins" panose="00000500000000000000" pitchFamily="2" charset="0"/>
            </a:endParaRPr>
          </a:p>
        </p:txBody>
      </p:sp>
      <p:cxnSp>
        <p:nvCxnSpPr>
          <p:cNvPr id="21" name="Straight Connector 20">
            <a:extLst>
              <a:ext uri="{FF2B5EF4-FFF2-40B4-BE49-F238E27FC236}">
                <a16:creationId xmlns:a16="http://schemas.microsoft.com/office/drawing/2014/main" id="{1F55F889-F245-4899-BCB2-085F1D400CC0}"/>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A4DF27B-A114-4ED6-B99C-2E80EE69BF0B}"/>
              </a:ext>
            </a:extLst>
          </p:cNvPr>
          <p:cNvGrpSpPr/>
          <p:nvPr/>
        </p:nvGrpSpPr>
        <p:grpSpPr>
          <a:xfrm>
            <a:off x="10754961" y="-846675"/>
            <a:ext cx="3573814" cy="2428875"/>
            <a:chOff x="10754961" y="-846675"/>
            <a:chExt cx="3573814" cy="2428875"/>
          </a:xfrm>
        </p:grpSpPr>
        <p:pic>
          <p:nvPicPr>
            <p:cNvPr id="23" name="Graphic 22">
              <a:extLst>
                <a:ext uri="{FF2B5EF4-FFF2-40B4-BE49-F238E27FC236}">
                  <a16:creationId xmlns:a16="http://schemas.microsoft.com/office/drawing/2014/main" id="{0FB07C95-DAC1-4196-BD06-890A63A6C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E2B072D8-6CCA-4448-AE80-71D4D60EEF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26" name="Graphic 25">
              <a:extLst>
                <a:ext uri="{FF2B5EF4-FFF2-40B4-BE49-F238E27FC236}">
                  <a16:creationId xmlns:a16="http://schemas.microsoft.com/office/drawing/2014/main" id="{ABC9ADD6-F041-46CD-B57B-0BAAD52CC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27" name="Graphic 26">
              <a:extLst>
                <a:ext uri="{FF2B5EF4-FFF2-40B4-BE49-F238E27FC236}">
                  <a16:creationId xmlns:a16="http://schemas.microsoft.com/office/drawing/2014/main" id="{4BE60B72-E499-4173-AADC-6CC8DAB8E9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28" name="Group 27">
            <a:extLst>
              <a:ext uri="{FF2B5EF4-FFF2-40B4-BE49-F238E27FC236}">
                <a16:creationId xmlns:a16="http://schemas.microsoft.com/office/drawing/2014/main" id="{A5EC4586-25E8-4D1D-ABBA-2B4FAA7A58AF}"/>
              </a:ext>
            </a:extLst>
          </p:cNvPr>
          <p:cNvGrpSpPr/>
          <p:nvPr/>
        </p:nvGrpSpPr>
        <p:grpSpPr>
          <a:xfrm rot="10800000">
            <a:off x="-2127765" y="5554213"/>
            <a:ext cx="3121807" cy="2121677"/>
            <a:chOff x="10754961" y="-846675"/>
            <a:chExt cx="3573814" cy="2428875"/>
          </a:xfrm>
        </p:grpSpPr>
        <p:pic>
          <p:nvPicPr>
            <p:cNvPr id="30" name="Graphic 29">
              <a:extLst>
                <a:ext uri="{FF2B5EF4-FFF2-40B4-BE49-F238E27FC236}">
                  <a16:creationId xmlns:a16="http://schemas.microsoft.com/office/drawing/2014/main" id="{9C307577-CF15-42A3-8C10-0A93D6A5C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31" name="Graphic 30">
              <a:extLst>
                <a:ext uri="{FF2B5EF4-FFF2-40B4-BE49-F238E27FC236}">
                  <a16:creationId xmlns:a16="http://schemas.microsoft.com/office/drawing/2014/main" id="{5677EBC0-1799-440C-9CD3-1C4E142FCC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32" name="Graphic 31">
              <a:extLst>
                <a:ext uri="{FF2B5EF4-FFF2-40B4-BE49-F238E27FC236}">
                  <a16:creationId xmlns:a16="http://schemas.microsoft.com/office/drawing/2014/main" id="{3C63161A-3311-43B8-AB1B-0CF6346BFA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3" name="Graphic 32">
              <a:extLst>
                <a:ext uri="{FF2B5EF4-FFF2-40B4-BE49-F238E27FC236}">
                  <a16:creationId xmlns:a16="http://schemas.microsoft.com/office/drawing/2014/main" id="{1F607AFF-21B8-48E4-A42E-D1D0ED46E9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pic>
        <p:nvPicPr>
          <p:cNvPr id="3" name="Graphic 2">
            <a:extLst>
              <a:ext uri="{FF2B5EF4-FFF2-40B4-BE49-F238E27FC236}">
                <a16:creationId xmlns:a16="http://schemas.microsoft.com/office/drawing/2014/main" id="{8C41716E-E4AC-4982-AD4B-F6A3F3CE7B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1814584"/>
            <a:ext cx="591808" cy="497462"/>
          </a:xfrm>
          <a:prstGeom prst="rect">
            <a:avLst/>
          </a:prstGeom>
        </p:spPr>
      </p:pic>
      <p:pic>
        <p:nvPicPr>
          <p:cNvPr id="36" name="Graphic 35">
            <a:extLst>
              <a:ext uri="{FF2B5EF4-FFF2-40B4-BE49-F238E27FC236}">
                <a16:creationId xmlns:a16="http://schemas.microsoft.com/office/drawing/2014/main" id="{271F3934-B3AD-48D8-ADAB-48F49AAEAF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2495069"/>
            <a:ext cx="591808" cy="497462"/>
          </a:xfrm>
          <a:prstGeom prst="rect">
            <a:avLst/>
          </a:prstGeom>
        </p:spPr>
      </p:pic>
      <p:sp>
        <p:nvSpPr>
          <p:cNvPr id="37" name="TextBox 36">
            <a:extLst>
              <a:ext uri="{FF2B5EF4-FFF2-40B4-BE49-F238E27FC236}">
                <a16:creationId xmlns:a16="http://schemas.microsoft.com/office/drawing/2014/main" id="{8F3525D1-3AE4-43D2-8F00-CD6E4A77B21C}"/>
              </a:ext>
            </a:extLst>
          </p:cNvPr>
          <p:cNvSpPr txBox="1"/>
          <p:nvPr/>
        </p:nvSpPr>
        <p:spPr>
          <a:xfrm>
            <a:off x="903349" y="2478139"/>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2</a:t>
            </a:r>
          </a:p>
        </p:txBody>
      </p:sp>
      <p:pic>
        <p:nvPicPr>
          <p:cNvPr id="38" name="Graphic 37">
            <a:extLst>
              <a:ext uri="{FF2B5EF4-FFF2-40B4-BE49-F238E27FC236}">
                <a16:creationId xmlns:a16="http://schemas.microsoft.com/office/drawing/2014/main" id="{CDF44620-A7E6-4729-A29A-3B9A996F67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156155"/>
            <a:ext cx="591808" cy="497462"/>
          </a:xfrm>
          <a:prstGeom prst="rect">
            <a:avLst/>
          </a:prstGeom>
        </p:spPr>
      </p:pic>
      <p:sp>
        <p:nvSpPr>
          <p:cNvPr id="40" name="TextBox 39">
            <a:extLst>
              <a:ext uri="{FF2B5EF4-FFF2-40B4-BE49-F238E27FC236}">
                <a16:creationId xmlns:a16="http://schemas.microsoft.com/office/drawing/2014/main" id="{1147339E-6AF8-4FCA-8CF8-A6E6BE286189}"/>
              </a:ext>
            </a:extLst>
          </p:cNvPr>
          <p:cNvSpPr txBox="1"/>
          <p:nvPr/>
        </p:nvSpPr>
        <p:spPr>
          <a:xfrm>
            <a:off x="903349" y="3139129"/>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3</a:t>
            </a:r>
          </a:p>
        </p:txBody>
      </p:sp>
      <p:sp>
        <p:nvSpPr>
          <p:cNvPr id="41" name="TextBox 40">
            <a:extLst>
              <a:ext uri="{FF2B5EF4-FFF2-40B4-BE49-F238E27FC236}">
                <a16:creationId xmlns:a16="http://schemas.microsoft.com/office/drawing/2014/main" id="{9C97E211-D04A-4BE7-BE62-F569C06B8F2E}"/>
              </a:ext>
            </a:extLst>
          </p:cNvPr>
          <p:cNvSpPr txBox="1"/>
          <p:nvPr/>
        </p:nvSpPr>
        <p:spPr>
          <a:xfrm>
            <a:off x="912314" y="1800861"/>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1</a:t>
            </a:r>
          </a:p>
        </p:txBody>
      </p:sp>
      <p:pic>
        <p:nvPicPr>
          <p:cNvPr id="42" name="Graphic 41">
            <a:extLst>
              <a:ext uri="{FF2B5EF4-FFF2-40B4-BE49-F238E27FC236}">
                <a16:creationId xmlns:a16="http://schemas.microsoft.com/office/drawing/2014/main" id="{0C8BF3DA-5780-4E8D-86C2-E8E48529BC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805462"/>
            <a:ext cx="591808" cy="497462"/>
          </a:xfrm>
          <a:prstGeom prst="rect">
            <a:avLst/>
          </a:prstGeom>
        </p:spPr>
      </p:pic>
      <p:sp>
        <p:nvSpPr>
          <p:cNvPr id="43" name="TextBox 42">
            <a:extLst>
              <a:ext uri="{FF2B5EF4-FFF2-40B4-BE49-F238E27FC236}">
                <a16:creationId xmlns:a16="http://schemas.microsoft.com/office/drawing/2014/main" id="{C87398A0-4632-4A4B-B494-CC47666BF82E}"/>
              </a:ext>
            </a:extLst>
          </p:cNvPr>
          <p:cNvSpPr txBox="1"/>
          <p:nvPr/>
        </p:nvSpPr>
        <p:spPr>
          <a:xfrm>
            <a:off x="903349" y="3783112"/>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4</a:t>
            </a:r>
          </a:p>
        </p:txBody>
      </p:sp>
      <p:pic>
        <p:nvPicPr>
          <p:cNvPr id="44" name="Graphic 43">
            <a:extLst>
              <a:ext uri="{FF2B5EF4-FFF2-40B4-BE49-F238E27FC236}">
                <a16:creationId xmlns:a16="http://schemas.microsoft.com/office/drawing/2014/main" id="{5BA7E826-54B6-4161-8441-B915A8D246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4519450"/>
            <a:ext cx="591808" cy="497462"/>
          </a:xfrm>
          <a:prstGeom prst="rect">
            <a:avLst/>
          </a:prstGeom>
        </p:spPr>
      </p:pic>
      <p:sp>
        <p:nvSpPr>
          <p:cNvPr id="45" name="TextBox 44">
            <a:extLst>
              <a:ext uri="{FF2B5EF4-FFF2-40B4-BE49-F238E27FC236}">
                <a16:creationId xmlns:a16="http://schemas.microsoft.com/office/drawing/2014/main" id="{F43CC893-EBAC-4AA9-BB09-FCED534DC16E}"/>
              </a:ext>
            </a:extLst>
          </p:cNvPr>
          <p:cNvSpPr txBox="1"/>
          <p:nvPr/>
        </p:nvSpPr>
        <p:spPr>
          <a:xfrm>
            <a:off x="903349" y="4506065"/>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5</a:t>
            </a:r>
          </a:p>
        </p:txBody>
      </p:sp>
      <p:pic>
        <p:nvPicPr>
          <p:cNvPr id="46" name="Graphic 45">
            <a:extLst>
              <a:ext uri="{FF2B5EF4-FFF2-40B4-BE49-F238E27FC236}">
                <a16:creationId xmlns:a16="http://schemas.microsoft.com/office/drawing/2014/main" id="{8FD18F39-ED56-404B-8B63-750632B11B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1791" y="5520842"/>
            <a:ext cx="591808" cy="497462"/>
          </a:xfrm>
          <a:prstGeom prst="rect">
            <a:avLst/>
          </a:prstGeom>
        </p:spPr>
      </p:pic>
      <p:sp>
        <p:nvSpPr>
          <p:cNvPr id="47" name="TextBox 46">
            <a:extLst>
              <a:ext uri="{FF2B5EF4-FFF2-40B4-BE49-F238E27FC236}">
                <a16:creationId xmlns:a16="http://schemas.microsoft.com/office/drawing/2014/main" id="{66B39273-EC21-4A88-A363-E57B9D2EA171}"/>
              </a:ext>
            </a:extLst>
          </p:cNvPr>
          <p:cNvSpPr txBox="1"/>
          <p:nvPr/>
        </p:nvSpPr>
        <p:spPr>
          <a:xfrm>
            <a:off x="917437" y="5507457"/>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6</a:t>
            </a:r>
          </a:p>
        </p:txBody>
      </p:sp>
      <p:pic>
        <p:nvPicPr>
          <p:cNvPr id="39" name="Picture 38" descr="Icon&#10;&#10;Description automatically generated with medium confidence">
            <a:extLst>
              <a:ext uri="{FF2B5EF4-FFF2-40B4-BE49-F238E27FC236}">
                <a16:creationId xmlns:a16="http://schemas.microsoft.com/office/drawing/2014/main" id="{28E1EA1D-E35D-CC21-EC37-771241C196C9}"/>
              </a:ext>
            </a:extLst>
          </p:cNvPr>
          <p:cNvPicPr>
            <a:picLocks noChangeAspect="1"/>
          </p:cNvPicPr>
          <p:nvPr/>
        </p:nvPicPr>
        <p:blipFill>
          <a:blip r:embed="rId1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728534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5">
            <a:extLst>
              <a:ext uri="{FF2B5EF4-FFF2-40B4-BE49-F238E27FC236}">
                <a16:creationId xmlns:a16="http://schemas.microsoft.com/office/drawing/2014/main" id="{654C8978-AA67-47F2-B790-1D913D543560}"/>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3"/>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14</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17733" y="248576"/>
            <a:ext cx="10909799"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Άσκηση </a:t>
            </a:r>
            <a:r>
              <a:rPr lang="el-GR" sz="2800" b="1" dirty="0" err="1">
                <a:solidFill>
                  <a:srgbClr val="FFCC66"/>
                </a:solidFill>
                <a:latin typeface="Zona Pro" panose="02010503040002020004" pitchFamily="50" charset="0"/>
              </a:rPr>
              <a:t>Ενσυνειδητότητας</a:t>
            </a:r>
            <a:r>
              <a:rPr lang="el-GR" sz="2800" b="1" dirty="0">
                <a:solidFill>
                  <a:srgbClr val="FFCC66"/>
                </a:solidFill>
                <a:latin typeface="Zona Pro" panose="02010503040002020004" pitchFamily="50" charset="0"/>
              </a:rPr>
              <a:t>: Πατούσες των Ποδιών – Μέρος </a:t>
            </a:r>
            <a:r>
              <a:rPr lang="en-AU" sz="2800" b="1" dirty="0">
                <a:solidFill>
                  <a:srgbClr val="FFCC66"/>
                </a:solidFill>
                <a:latin typeface="Zona Pro" panose="02010503040002020004" pitchFamily="50" charset="0"/>
              </a:rPr>
              <a:t>2</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0950223" y="6125112"/>
            <a:ext cx="569175"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14</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1534052" y="1761981"/>
            <a:ext cx="9560253" cy="4247317"/>
          </a:xfrm>
          <a:prstGeom prst="rect">
            <a:avLst/>
          </a:prstGeom>
          <a:noFill/>
        </p:spPr>
        <p:txBody>
          <a:bodyPr wrap="square" rtlCol="0">
            <a:spAutoFit/>
          </a:bodyPr>
          <a:lstStyle/>
          <a:p>
            <a:r>
              <a:rPr lang="el-GR" dirty="0">
                <a:solidFill>
                  <a:schemeClr val="bg1"/>
                </a:solidFill>
                <a:cs typeface="Poppins" panose="00000500000000000000" pitchFamily="2" charset="0"/>
              </a:rPr>
              <a:t>Σιγά σιγά, κούνησε τα δάχτυλα των ποδιών σου, νιώσε τα παπούτσια να καλύπτουν τα πόδια σου, νιώσε την υφή από τις κάλτσες, την καμπύλη της καμάρας και τις φτέρνες σου να ακουμπούν στο πίσω μέρος των παπουτσιών. </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Αν δεν φοράς παπούτσια, νιώσε το πάτωμα ή το χαλί με τις πατούσες των ποδιών σου. Συνέχισε να αναπνέεις φυσικά και συγκεντρώσου στις πατούσες των ποδιών σου μέχρι να νιώσεις ηρεμία.</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 Εξασκήσου σε αυτή την άσκηση </a:t>
            </a:r>
            <a:r>
              <a:rPr lang="el-GR" dirty="0" err="1">
                <a:solidFill>
                  <a:schemeClr val="bg1"/>
                </a:solidFill>
                <a:cs typeface="Poppins" panose="00000500000000000000" pitchFamily="2" charset="0"/>
              </a:rPr>
              <a:t>ενσυνειδητότητας</a:t>
            </a:r>
            <a:r>
              <a:rPr lang="el-GR" dirty="0">
                <a:solidFill>
                  <a:schemeClr val="bg1"/>
                </a:solidFill>
                <a:cs typeface="Poppins" panose="00000500000000000000" pitchFamily="2" charset="0"/>
              </a:rPr>
              <a:t> μέχρι να μπορείς να τη χρησιμοποιείς όπου κι αν βρίσκεσαι και όποτε προκύπτει μια κατάσταση που μπορεί να σε κάνει να γίνεις λεκτικά ή σωματικά επιθετικός/ή. </a:t>
            </a:r>
          </a:p>
          <a:p>
            <a:endParaRPr lang="el-GR" dirty="0">
              <a:solidFill>
                <a:schemeClr val="bg1"/>
              </a:solidFill>
              <a:cs typeface="Poppins" panose="00000500000000000000" pitchFamily="2" charset="0"/>
            </a:endParaRPr>
          </a:p>
          <a:p>
            <a:r>
              <a:rPr lang="el-GR" dirty="0">
                <a:solidFill>
                  <a:schemeClr val="bg1"/>
                </a:solidFill>
                <a:cs typeface="Poppins" panose="00000500000000000000" pitchFamily="2" charset="0"/>
              </a:rPr>
              <a:t>Να θυμάσαι ότι μόλις ηρεμήσεις, μπορείς να απομακρυνθείς από το περιστατικό ή την κατάσταση σχηματίζοντας ένα χαμόγελο στο πρόσωπό σου, γιατί κατάφερες να ελέγξεις το θυμό σου. Εναλλακτικά, αν χρειαστεί, μπορείς να ανταποκριθείς στο περιστατικό ή την κατάσταση με ήρεμο και καθαρό μυαλό, χωρίς λεκτικές απειλές ή σωματική επιθετικότητα.</a:t>
            </a:r>
            <a:endParaRPr lang="en-GB" dirty="0">
              <a:solidFill>
                <a:schemeClr val="bg1"/>
              </a:solidFill>
              <a:cs typeface="Poppins" panose="00000500000000000000" pitchFamily="2" charset="0"/>
            </a:endParaRPr>
          </a:p>
        </p:txBody>
      </p:sp>
      <p:cxnSp>
        <p:nvCxnSpPr>
          <p:cNvPr id="21" name="Straight Connector 20">
            <a:extLst>
              <a:ext uri="{FF2B5EF4-FFF2-40B4-BE49-F238E27FC236}">
                <a16:creationId xmlns:a16="http://schemas.microsoft.com/office/drawing/2014/main" id="{1F55F889-F245-4899-BCB2-085F1D400CC0}"/>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1A4DF27B-A114-4ED6-B99C-2E80EE69BF0B}"/>
              </a:ext>
            </a:extLst>
          </p:cNvPr>
          <p:cNvGrpSpPr/>
          <p:nvPr/>
        </p:nvGrpSpPr>
        <p:grpSpPr>
          <a:xfrm>
            <a:off x="10754961" y="-846675"/>
            <a:ext cx="3573814" cy="2428875"/>
            <a:chOff x="10754961" y="-846675"/>
            <a:chExt cx="3573814" cy="2428875"/>
          </a:xfrm>
        </p:grpSpPr>
        <p:pic>
          <p:nvPicPr>
            <p:cNvPr id="23" name="Graphic 22">
              <a:extLst>
                <a:ext uri="{FF2B5EF4-FFF2-40B4-BE49-F238E27FC236}">
                  <a16:creationId xmlns:a16="http://schemas.microsoft.com/office/drawing/2014/main" id="{0FB07C95-DAC1-4196-BD06-890A63A6C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E2B072D8-6CCA-4448-AE80-71D4D60EEF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26" name="Graphic 25">
              <a:extLst>
                <a:ext uri="{FF2B5EF4-FFF2-40B4-BE49-F238E27FC236}">
                  <a16:creationId xmlns:a16="http://schemas.microsoft.com/office/drawing/2014/main" id="{ABC9ADD6-F041-46CD-B57B-0BAAD52CC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27" name="Graphic 26">
              <a:extLst>
                <a:ext uri="{FF2B5EF4-FFF2-40B4-BE49-F238E27FC236}">
                  <a16:creationId xmlns:a16="http://schemas.microsoft.com/office/drawing/2014/main" id="{4BE60B72-E499-4173-AADC-6CC8DAB8E9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grpSp>
        <p:nvGrpSpPr>
          <p:cNvPr id="28" name="Group 27">
            <a:extLst>
              <a:ext uri="{FF2B5EF4-FFF2-40B4-BE49-F238E27FC236}">
                <a16:creationId xmlns:a16="http://schemas.microsoft.com/office/drawing/2014/main" id="{A5EC4586-25E8-4D1D-ABBA-2B4FAA7A58AF}"/>
              </a:ext>
            </a:extLst>
          </p:cNvPr>
          <p:cNvGrpSpPr/>
          <p:nvPr/>
        </p:nvGrpSpPr>
        <p:grpSpPr>
          <a:xfrm rot="10800000">
            <a:off x="-2127765" y="5554213"/>
            <a:ext cx="3121807" cy="2121677"/>
            <a:chOff x="10754961" y="-846675"/>
            <a:chExt cx="3573814" cy="2428875"/>
          </a:xfrm>
        </p:grpSpPr>
        <p:pic>
          <p:nvPicPr>
            <p:cNvPr id="30" name="Graphic 29">
              <a:extLst>
                <a:ext uri="{FF2B5EF4-FFF2-40B4-BE49-F238E27FC236}">
                  <a16:creationId xmlns:a16="http://schemas.microsoft.com/office/drawing/2014/main" id="{9C307577-CF15-42A3-8C10-0A93D6A5C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5000" y="-846675"/>
              <a:ext cx="3533775" cy="2428875"/>
            </a:xfrm>
            <a:prstGeom prst="rect">
              <a:avLst/>
            </a:prstGeom>
          </p:spPr>
        </p:pic>
        <p:pic>
          <p:nvPicPr>
            <p:cNvPr id="31" name="Graphic 30">
              <a:extLst>
                <a:ext uri="{FF2B5EF4-FFF2-40B4-BE49-F238E27FC236}">
                  <a16:creationId xmlns:a16="http://schemas.microsoft.com/office/drawing/2014/main" id="{5677EBC0-1799-440C-9CD3-1C4E142FCC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4961" y="97490"/>
              <a:ext cx="390525" cy="333375"/>
            </a:xfrm>
            <a:prstGeom prst="rect">
              <a:avLst/>
            </a:prstGeom>
          </p:spPr>
        </p:pic>
        <p:pic>
          <p:nvPicPr>
            <p:cNvPr id="32" name="Graphic 31">
              <a:extLst>
                <a:ext uri="{FF2B5EF4-FFF2-40B4-BE49-F238E27FC236}">
                  <a16:creationId xmlns:a16="http://schemas.microsoft.com/office/drawing/2014/main" id="{3C63161A-3311-43B8-AB1B-0CF6346BFA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11894681" y="450584"/>
              <a:ext cx="269483" cy="230046"/>
            </a:xfrm>
            <a:prstGeom prst="rect">
              <a:avLst/>
            </a:prstGeom>
          </p:spPr>
        </p:pic>
        <p:pic>
          <p:nvPicPr>
            <p:cNvPr id="33" name="Graphic 32">
              <a:extLst>
                <a:ext uri="{FF2B5EF4-FFF2-40B4-BE49-F238E27FC236}">
                  <a16:creationId xmlns:a16="http://schemas.microsoft.com/office/drawing/2014/main" id="{1F607AFF-21B8-48E4-A42E-D1D0ED46E9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85756" y="901024"/>
              <a:ext cx="800100" cy="533400"/>
            </a:xfrm>
            <a:prstGeom prst="rect">
              <a:avLst/>
            </a:prstGeom>
          </p:spPr>
        </p:pic>
      </p:grpSp>
      <p:pic>
        <p:nvPicPr>
          <p:cNvPr id="3" name="Graphic 2">
            <a:extLst>
              <a:ext uri="{FF2B5EF4-FFF2-40B4-BE49-F238E27FC236}">
                <a16:creationId xmlns:a16="http://schemas.microsoft.com/office/drawing/2014/main" id="{8C41716E-E4AC-4982-AD4B-F6A3F3CE7B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1814584"/>
            <a:ext cx="591808" cy="497462"/>
          </a:xfrm>
          <a:prstGeom prst="rect">
            <a:avLst/>
          </a:prstGeom>
        </p:spPr>
      </p:pic>
      <p:pic>
        <p:nvPicPr>
          <p:cNvPr id="36" name="Graphic 35">
            <a:extLst>
              <a:ext uri="{FF2B5EF4-FFF2-40B4-BE49-F238E27FC236}">
                <a16:creationId xmlns:a16="http://schemas.microsoft.com/office/drawing/2014/main" id="{271F3934-B3AD-48D8-ADAB-48F49AAEAF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079269"/>
            <a:ext cx="591808" cy="497462"/>
          </a:xfrm>
          <a:prstGeom prst="rect">
            <a:avLst/>
          </a:prstGeom>
        </p:spPr>
      </p:pic>
      <p:sp>
        <p:nvSpPr>
          <p:cNvPr id="37" name="TextBox 36">
            <a:extLst>
              <a:ext uri="{FF2B5EF4-FFF2-40B4-BE49-F238E27FC236}">
                <a16:creationId xmlns:a16="http://schemas.microsoft.com/office/drawing/2014/main" id="{8F3525D1-3AE4-43D2-8F00-CD6E4A77B21C}"/>
              </a:ext>
            </a:extLst>
          </p:cNvPr>
          <p:cNvSpPr txBox="1"/>
          <p:nvPr/>
        </p:nvSpPr>
        <p:spPr>
          <a:xfrm>
            <a:off x="903349" y="3062339"/>
            <a:ext cx="360516" cy="538609"/>
          </a:xfrm>
          <a:prstGeom prst="rect">
            <a:avLst/>
          </a:prstGeom>
          <a:noFill/>
        </p:spPr>
        <p:txBody>
          <a:bodyPr wrap="square" rtlCol="0">
            <a:spAutoFit/>
          </a:bodyPr>
          <a:lstStyle/>
          <a:p>
            <a:pPr algn="ctr"/>
            <a:r>
              <a:rPr lang="en-AU" sz="2800" b="1" dirty="0">
                <a:solidFill>
                  <a:srgbClr val="592C82"/>
                </a:solidFill>
                <a:latin typeface="Zona Pro" panose="02010503040002020004" pitchFamily="50" charset="0"/>
              </a:rPr>
              <a:t>8</a:t>
            </a:r>
          </a:p>
        </p:txBody>
      </p:sp>
      <p:pic>
        <p:nvPicPr>
          <p:cNvPr id="38" name="Graphic 37">
            <a:extLst>
              <a:ext uri="{FF2B5EF4-FFF2-40B4-BE49-F238E27FC236}">
                <a16:creationId xmlns:a16="http://schemas.microsoft.com/office/drawing/2014/main" id="{CDF44620-A7E6-4729-A29A-3B9A996F67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3702255"/>
            <a:ext cx="591808" cy="497462"/>
          </a:xfrm>
          <a:prstGeom prst="rect">
            <a:avLst/>
          </a:prstGeom>
        </p:spPr>
      </p:pic>
      <p:sp>
        <p:nvSpPr>
          <p:cNvPr id="40" name="TextBox 39">
            <a:extLst>
              <a:ext uri="{FF2B5EF4-FFF2-40B4-BE49-F238E27FC236}">
                <a16:creationId xmlns:a16="http://schemas.microsoft.com/office/drawing/2014/main" id="{1147339E-6AF8-4FCA-8CF8-A6E6BE286189}"/>
              </a:ext>
            </a:extLst>
          </p:cNvPr>
          <p:cNvSpPr txBox="1"/>
          <p:nvPr/>
        </p:nvSpPr>
        <p:spPr>
          <a:xfrm>
            <a:off x="903349" y="3685229"/>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9</a:t>
            </a:r>
          </a:p>
        </p:txBody>
      </p:sp>
      <p:sp>
        <p:nvSpPr>
          <p:cNvPr id="41" name="TextBox 40">
            <a:extLst>
              <a:ext uri="{FF2B5EF4-FFF2-40B4-BE49-F238E27FC236}">
                <a16:creationId xmlns:a16="http://schemas.microsoft.com/office/drawing/2014/main" id="{9C97E211-D04A-4BE7-BE62-F569C06B8F2E}"/>
              </a:ext>
            </a:extLst>
          </p:cNvPr>
          <p:cNvSpPr txBox="1"/>
          <p:nvPr/>
        </p:nvSpPr>
        <p:spPr>
          <a:xfrm>
            <a:off x="912314" y="1800861"/>
            <a:ext cx="360516" cy="538609"/>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7</a:t>
            </a:r>
          </a:p>
        </p:txBody>
      </p:sp>
      <p:pic>
        <p:nvPicPr>
          <p:cNvPr id="42" name="Graphic 41">
            <a:extLst>
              <a:ext uri="{FF2B5EF4-FFF2-40B4-BE49-F238E27FC236}">
                <a16:creationId xmlns:a16="http://schemas.microsoft.com/office/drawing/2014/main" id="{0C8BF3DA-5780-4E8D-86C2-E8E48529BC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7703" y="4808746"/>
            <a:ext cx="591808" cy="497462"/>
          </a:xfrm>
          <a:prstGeom prst="rect">
            <a:avLst/>
          </a:prstGeom>
        </p:spPr>
      </p:pic>
      <p:sp>
        <p:nvSpPr>
          <p:cNvPr id="43" name="TextBox 42">
            <a:extLst>
              <a:ext uri="{FF2B5EF4-FFF2-40B4-BE49-F238E27FC236}">
                <a16:creationId xmlns:a16="http://schemas.microsoft.com/office/drawing/2014/main" id="{C87398A0-4632-4A4B-B494-CC47666BF82E}"/>
              </a:ext>
            </a:extLst>
          </p:cNvPr>
          <p:cNvSpPr txBox="1"/>
          <p:nvPr/>
        </p:nvSpPr>
        <p:spPr>
          <a:xfrm>
            <a:off x="761992" y="4803814"/>
            <a:ext cx="626786" cy="393104"/>
          </a:xfrm>
          <a:prstGeom prst="rect">
            <a:avLst/>
          </a:prstGeom>
          <a:noFill/>
        </p:spPr>
        <p:txBody>
          <a:bodyPr wrap="square" rtlCol="0">
            <a:spAutoFit/>
          </a:bodyPr>
          <a:lstStyle/>
          <a:p>
            <a:pPr algn="ctr"/>
            <a:r>
              <a:rPr lang="en-AU" sz="2800" b="1">
                <a:solidFill>
                  <a:srgbClr val="592C82"/>
                </a:solidFill>
                <a:latin typeface="Zona Pro" panose="02010503040002020004" pitchFamily="50" charset="0"/>
              </a:rPr>
              <a:t>10</a:t>
            </a:r>
          </a:p>
        </p:txBody>
      </p:sp>
      <p:pic>
        <p:nvPicPr>
          <p:cNvPr id="39" name="Picture 38" descr="Icon&#10;&#10;Description automatically generated with medium confidence">
            <a:extLst>
              <a:ext uri="{FF2B5EF4-FFF2-40B4-BE49-F238E27FC236}">
                <a16:creationId xmlns:a16="http://schemas.microsoft.com/office/drawing/2014/main" id="{7A078F48-CD95-5C37-DD16-85CD47A2725C}"/>
              </a:ext>
            </a:extLst>
          </p:cNvPr>
          <p:cNvPicPr>
            <a:picLocks noChangeAspect="1"/>
          </p:cNvPicPr>
          <p:nvPr/>
        </p:nvPicPr>
        <p:blipFill>
          <a:blip r:embed="rId1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99743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3" y="-111126"/>
            <a:ext cx="12353784" cy="7082013"/>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40604"/>
              <a:gd name="connsiteY0" fmla="*/ 9272 h 6867272"/>
              <a:gd name="connsiteX1" fmla="*/ 12340604 w 12340604"/>
              <a:gd name="connsiteY1" fmla="*/ 0 h 6867272"/>
              <a:gd name="connsiteX2" fmla="*/ 7751768 w 12340604"/>
              <a:gd name="connsiteY2" fmla="*/ 6856823 h 6867272"/>
              <a:gd name="connsiteX3" fmla="*/ 0 w 12340604"/>
              <a:gd name="connsiteY3" fmla="*/ 6867272 h 6867272"/>
              <a:gd name="connsiteX4" fmla="*/ 0 w 12340604"/>
              <a:gd name="connsiteY4" fmla="*/ 9272 h 6867272"/>
              <a:gd name="connsiteX0" fmla="*/ 0 w 12340604"/>
              <a:gd name="connsiteY0" fmla="*/ 9272 h 6893911"/>
              <a:gd name="connsiteX1" fmla="*/ 12340604 w 12340604"/>
              <a:gd name="connsiteY1" fmla="*/ 0 h 6893911"/>
              <a:gd name="connsiteX2" fmla="*/ 12309375 w 12340604"/>
              <a:gd name="connsiteY2" fmla="*/ 6893911 h 6893911"/>
              <a:gd name="connsiteX3" fmla="*/ 0 w 12340604"/>
              <a:gd name="connsiteY3" fmla="*/ 6867272 h 6893911"/>
              <a:gd name="connsiteX4" fmla="*/ 0 w 12340604"/>
              <a:gd name="connsiteY4" fmla="*/ 9272 h 689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0604" h="6893911">
                <a:moveTo>
                  <a:pt x="0" y="9272"/>
                </a:moveTo>
                <a:lnTo>
                  <a:pt x="12340604" y="0"/>
                </a:lnTo>
                <a:lnTo>
                  <a:pt x="12309375" y="6893911"/>
                </a:lnTo>
                <a:lnTo>
                  <a:pt x="0" y="6867272"/>
                </a:lnTo>
                <a:lnTo>
                  <a:pt x="0" y="9272"/>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52909" y="221794"/>
            <a:ext cx="8701869" cy="954107"/>
          </a:xfrm>
          <a:prstGeom prst="rect">
            <a:avLst/>
          </a:prstGeom>
          <a:noFill/>
        </p:spPr>
        <p:txBody>
          <a:bodyPr wrap="square" rtlCol="0">
            <a:spAutoFit/>
          </a:bodyPr>
          <a:lstStyle/>
          <a:p>
            <a:pPr algn="ctr"/>
            <a:r>
              <a:rPr lang="el-GR" sz="2800" b="1" dirty="0">
                <a:solidFill>
                  <a:srgbClr val="FFCC66"/>
                </a:solidFill>
                <a:latin typeface="Zona Pro" panose="02010503040002020004" pitchFamily="50" charset="0"/>
              </a:rPr>
              <a:t>Πώς μπορούμε να διαχειριστούμε τα συναισθήματά μας;</a:t>
            </a:r>
            <a:endParaRPr lang="en-AU" sz="28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617200"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5924" y="5291171"/>
            <a:ext cx="2845329" cy="478812"/>
          </a:xfrm>
          <a:prstGeom prst="rect">
            <a:avLst/>
          </a:prstGeom>
        </p:spPr>
      </p:pic>
      <p:pic>
        <p:nvPicPr>
          <p:cNvPr id="27" name="Picture 26" descr="A picture containing background pattern&#10;&#10;Description automatically generated">
            <a:extLst>
              <a:ext uri="{FF2B5EF4-FFF2-40B4-BE49-F238E27FC236}">
                <a16:creationId xmlns:a16="http://schemas.microsoft.com/office/drawing/2014/main" id="{0373BD67-7966-4EC2-9FB6-9428E00AB2AE}"/>
              </a:ext>
            </a:extLst>
          </p:cNvPr>
          <p:cNvPicPr>
            <a:picLocks noChangeAspect="1"/>
          </p:cNvPicPr>
          <p:nvPr/>
        </p:nvPicPr>
        <p:blipFill>
          <a:blip r:embed="rId4"/>
          <a:stretch>
            <a:fillRect/>
          </a:stretch>
        </p:blipFill>
        <p:spPr>
          <a:xfrm>
            <a:off x="10943824" y="6040589"/>
            <a:ext cx="640258" cy="554890"/>
          </a:xfrm>
          <a:prstGeom prst="rect">
            <a:avLst/>
          </a:prstGeom>
        </p:spPr>
      </p:pic>
      <p:grpSp>
        <p:nvGrpSpPr>
          <p:cNvPr id="28" name="Group 27">
            <a:extLst>
              <a:ext uri="{FF2B5EF4-FFF2-40B4-BE49-F238E27FC236}">
                <a16:creationId xmlns:a16="http://schemas.microsoft.com/office/drawing/2014/main" id="{90562AD2-D4F9-444C-AA5F-E886B5F9D2B0}"/>
              </a:ext>
            </a:extLst>
          </p:cNvPr>
          <p:cNvGrpSpPr/>
          <p:nvPr/>
        </p:nvGrpSpPr>
        <p:grpSpPr>
          <a:xfrm>
            <a:off x="10754961" y="-846675"/>
            <a:ext cx="3573814" cy="2428875"/>
            <a:chOff x="10754961" y="-846675"/>
            <a:chExt cx="3573814" cy="2428875"/>
          </a:xfrm>
        </p:grpSpPr>
        <p:pic>
          <p:nvPicPr>
            <p:cNvPr id="29" name="Graphic 28">
              <a:extLst>
                <a:ext uri="{FF2B5EF4-FFF2-40B4-BE49-F238E27FC236}">
                  <a16:creationId xmlns:a16="http://schemas.microsoft.com/office/drawing/2014/main" id="{5D44C5CC-4BD7-4D81-8EF5-76D187B4C3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0" name="Graphic 29">
              <a:extLst>
                <a:ext uri="{FF2B5EF4-FFF2-40B4-BE49-F238E27FC236}">
                  <a16:creationId xmlns:a16="http://schemas.microsoft.com/office/drawing/2014/main" id="{1E1A3E36-9DDB-415A-84B1-18312CF8F0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1" name="Graphic 30">
              <a:extLst>
                <a:ext uri="{FF2B5EF4-FFF2-40B4-BE49-F238E27FC236}">
                  <a16:creationId xmlns:a16="http://schemas.microsoft.com/office/drawing/2014/main" id="{8AB62312-BF46-4517-8DEF-030646C76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9F55D27D-F8F2-4823-B7F0-8679D76BF0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grpSp>
        <p:nvGrpSpPr>
          <p:cNvPr id="33" name="Group 32">
            <a:extLst>
              <a:ext uri="{FF2B5EF4-FFF2-40B4-BE49-F238E27FC236}">
                <a16:creationId xmlns:a16="http://schemas.microsoft.com/office/drawing/2014/main" id="{FA7938CE-7E0D-4417-9FD1-85EDB6BA4868}"/>
              </a:ext>
            </a:extLst>
          </p:cNvPr>
          <p:cNvGrpSpPr/>
          <p:nvPr/>
        </p:nvGrpSpPr>
        <p:grpSpPr>
          <a:xfrm rot="10800000">
            <a:off x="-2127765" y="5554213"/>
            <a:ext cx="3121807" cy="2121677"/>
            <a:chOff x="10754961" y="-846675"/>
            <a:chExt cx="3573814" cy="2428875"/>
          </a:xfrm>
        </p:grpSpPr>
        <p:pic>
          <p:nvPicPr>
            <p:cNvPr id="35" name="Graphic 34">
              <a:extLst>
                <a:ext uri="{FF2B5EF4-FFF2-40B4-BE49-F238E27FC236}">
                  <a16:creationId xmlns:a16="http://schemas.microsoft.com/office/drawing/2014/main" id="{90CF2483-7E63-4614-BA0B-E1ED18515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5000" y="-846675"/>
              <a:ext cx="3533775" cy="2428875"/>
            </a:xfrm>
            <a:prstGeom prst="rect">
              <a:avLst/>
            </a:prstGeom>
          </p:spPr>
        </p:pic>
        <p:pic>
          <p:nvPicPr>
            <p:cNvPr id="36" name="Graphic 35">
              <a:extLst>
                <a:ext uri="{FF2B5EF4-FFF2-40B4-BE49-F238E27FC236}">
                  <a16:creationId xmlns:a16="http://schemas.microsoft.com/office/drawing/2014/main" id="{0A0FFBC7-68E9-4AEC-970B-A9A4561F27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54961" y="97490"/>
              <a:ext cx="390525" cy="333375"/>
            </a:xfrm>
            <a:prstGeom prst="rect">
              <a:avLst/>
            </a:prstGeom>
          </p:spPr>
        </p:pic>
        <p:pic>
          <p:nvPicPr>
            <p:cNvPr id="37" name="Graphic 36">
              <a:extLst>
                <a:ext uri="{FF2B5EF4-FFF2-40B4-BE49-F238E27FC236}">
                  <a16:creationId xmlns:a16="http://schemas.microsoft.com/office/drawing/2014/main" id="{9B7C2D29-1E09-4024-A528-769BE39E81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11894681" y="450584"/>
              <a:ext cx="269483" cy="230046"/>
            </a:xfrm>
            <a:prstGeom prst="rect">
              <a:avLst/>
            </a:prstGeom>
          </p:spPr>
        </p:pic>
        <p:pic>
          <p:nvPicPr>
            <p:cNvPr id="38" name="Graphic 37">
              <a:extLst>
                <a:ext uri="{FF2B5EF4-FFF2-40B4-BE49-F238E27FC236}">
                  <a16:creationId xmlns:a16="http://schemas.microsoft.com/office/drawing/2014/main" id="{48B53D80-5F69-4F41-A4D8-B327B40B52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85756" y="901024"/>
              <a:ext cx="800100" cy="533400"/>
            </a:xfrm>
            <a:prstGeom prst="rect">
              <a:avLst/>
            </a:prstGeom>
          </p:spPr>
        </p:pic>
      </p:gr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15</a:t>
            </a:fld>
            <a:endParaRPr lang="en-FR" sz="2400">
              <a:solidFill>
                <a:schemeClr val="bg1"/>
              </a:solidFill>
            </a:endParaRPr>
          </a:p>
        </p:txBody>
      </p:sp>
      <p:pic>
        <p:nvPicPr>
          <p:cNvPr id="40" name="Picture 39" descr="Icon&#10;&#10;Description automatically generated with medium confidence">
            <a:extLst>
              <a:ext uri="{FF2B5EF4-FFF2-40B4-BE49-F238E27FC236}">
                <a16:creationId xmlns:a16="http://schemas.microsoft.com/office/drawing/2014/main" id="{DFC9FB53-870B-3522-9B53-33AD7B008E37}"/>
              </a:ext>
            </a:extLst>
          </p:cNvPr>
          <p:cNvPicPr>
            <a:picLocks noChangeAspect="1"/>
          </p:cNvPicPr>
          <p:nvPr/>
        </p:nvPicPr>
        <p:blipFill>
          <a:blip r:embed="rId13"/>
          <a:stretch>
            <a:fillRect/>
          </a:stretch>
        </p:blipFill>
        <p:spPr>
          <a:xfrm>
            <a:off x="10401292" y="213517"/>
            <a:ext cx="1450596" cy="401047"/>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A161C76-35D2-371D-CD43-CFC2C34B5F27}"/>
              </a:ext>
            </a:extLst>
          </p:cNvPr>
          <p:cNvPicPr>
            <a:picLocks noChangeAspect="1"/>
          </p:cNvPicPr>
          <p:nvPr/>
        </p:nvPicPr>
        <p:blipFill>
          <a:blip r:embed="rId14"/>
          <a:stretch>
            <a:fillRect/>
          </a:stretch>
        </p:blipFill>
        <p:spPr>
          <a:xfrm>
            <a:off x="672602" y="1417725"/>
            <a:ext cx="10917880" cy="4583770"/>
          </a:xfrm>
          <a:prstGeom prst="rect">
            <a:avLst/>
          </a:prstGeom>
        </p:spPr>
      </p:pic>
      <p:sp>
        <p:nvSpPr>
          <p:cNvPr id="2" name="Ορθογώνιο 1">
            <a:extLst>
              <a:ext uri="{FF2B5EF4-FFF2-40B4-BE49-F238E27FC236}">
                <a16:creationId xmlns:a16="http://schemas.microsoft.com/office/drawing/2014/main" id="{699BBAD5-189C-4CA8-87DD-F86765E4447D}"/>
              </a:ext>
            </a:extLst>
          </p:cNvPr>
          <p:cNvSpPr/>
          <p:nvPr/>
        </p:nvSpPr>
        <p:spPr>
          <a:xfrm>
            <a:off x="711474" y="3041891"/>
            <a:ext cx="3263770" cy="646331"/>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a:spAutoFit/>
          </a:bodyPr>
          <a:lstStyle/>
          <a:p>
            <a:pPr algn="ctr"/>
            <a:r>
              <a:rPr lang="el-GR" dirty="0">
                <a:solidFill>
                  <a:prstClr val="white"/>
                </a:solidFill>
                <a:latin typeface="Comic Sans MS" panose="030F0702030302020204" pitchFamily="66" charset="0"/>
                <a:cs typeface="Poppins" panose="00000500000000000000" pitchFamily="2" charset="0"/>
              </a:rPr>
              <a:t>Αναπνέω βαθιά και μετρώ μέχρι το 5</a:t>
            </a:r>
            <a:endParaRPr lang="el-GR" dirty="0">
              <a:latin typeface="Comic Sans MS" panose="030F0702030302020204" pitchFamily="66" charset="0"/>
            </a:endParaRPr>
          </a:p>
        </p:txBody>
      </p:sp>
      <p:sp>
        <p:nvSpPr>
          <p:cNvPr id="26" name="Ορθογώνιο 25">
            <a:extLst>
              <a:ext uri="{FF2B5EF4-FFF2-40B4-BE49-F238E27FC236}">
                <a16:creationId xmlns:a16="http://schemas.microsoft.com/office/drawing/2014/main" id="{7533297A-C7B8-4080-88F1-724A8C1B6B64}"/>
              </a:ext>
            </a:extLst>
          </p:cNvPr>
          <p:cNvSpPr/>
          <p:nvPr/>
        </p:nvSpPr>
        <p:spPr>
          <a:xfrm>
            <a:off x="4464115" y="3133933"/>
            <a:ext cx="3263770" cy="40011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a:spAutoFit/>
          </a:bodyPr>
          <a:lstStyle/>
          <a:p>
            <a:pPr algn="ctr"/>
            <a:r>
              <a:rPr lang="el-GR" sz="2000" dirty="0">
                <a:solidFill>
                  <a:prstClr val="white"/>
                </a:solidFill>
                <a:latin typeface="Comic Sans MS" panose="030F0702030302020204" pitchFamily="66" charset="0"/>
                <a:cs typeface="Poppins" panose="00000500000000000000" pitchFamily="2" charset="0"/>
              </a:rPr>
              <a:t>Κάνω ένα διάλειμμα</a:t>
            </a:r>
            <a:endParaRPr lang="el-GR" sz="2000" dirty="0">
              <a:latin typeface="Comic Sans MS" panose="030F0702030302020204" pitchFamily="66" charset="0"/>
            </a:endParaRPr>
          </a:p>
        </p:txBody>
      </p:sp>
      <p:sp>
        <p:nvSpPr>
          <p:cNvPr id="41" name="Ορθογώνιο 40">
            <a:extLst>
              <a:ext uri="{FF2B5EF4-FFF2-40B4-BE49-F238E27FC236}">
                <a16:creationId xmlns:a16="http://schemas.microsoft.com/office/drawing/2014/main" id="{1B4FC024-6A03-4DFD-A065-6DADFDF13F27}"/>
              </a:ext>
            </a:extLst>
          </p:cNvPr>
          <p:cNvSpPr/>
          <p:nvPr/>
        </p:nvSpPr>
        <p:spPr>
          <a:xfrm>
            <a:off x="8312976" y="3073012"/>
            <a:ext cx="3263770" cy="646331"/>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a:spAutoFit/>
          </a:bodyPr>
          <a:lstStyle/>
          <a:p>
            <a:pPr algn="ctr"/>
            <a:r>
              <a:rPr lang="el-GR" dirty="0">
                <a:solidFill>
                  <a:prstClr val="white"/>
                </a:solidFill>
                <a:latin typeface="Comic Sans MS" panose="030F0702030302020204" pitchFamily="66" charset="0"/>
                <a:cs typeface="Poppins" panose="00000500000000000000" pitchFamily="2" charset="0"/>
              </a:rPr>
              <a:t>Κλείνω τα μάτια μου και μετρώ μέχρι το 5</a:t>
            </a:r>
            <a:endParaRPr lang="el-GR" dirty="0">
              <a:latin typeface="Comic Sans MS" panose="030F0702030302020204" pitchFamily="66" charset="0"/>
            </a:endParaRPr>
          </a:p>
        </p:txBody>
      </p:sp>
      <p:sp>
        <p:nvSpPr>
          <p:cNvPr id="42" name="Ορθογώνιο 41">
            <a:extLst>
              <a:ext uri="{FF2B5EF4-FFF2-40B4-BE49-F238E27FC236}">
                <a16:creationId xmlns:a16="http://schemas.microsoft.com/office/drawing/2014/main" id="{C7FF0D3E-1A9C-4B86-B6C8-6FBBBCFF2338}"/>
              </a:ext>
            </a:extLst>
          </p:cNvPr>
          <p:cNvSpPr/>
          <p:nvPr/>
        </p:nvSpPr>
        <p:spPr>
          <a:xfrm>
            <a:off x="698905" y="5515799"/>
            <a:ext cx="3263770" cy="40011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a:spAutoFit/>
          </a:bodyPr>
          <a:lstStyle/>
          <a:p>
            <a:pPr algn="ctr"/>
            <a:r>
              <a:rPr lang="el-GR" sz="2000" dirty="0">
                <a:solidFill>
                  <a:prstClr val="white"/>
                </a:solidFill>
                <a:latin typeface="Comic Sans MS" panose="030F0702030302020204" pitchFamily="66" charset="0"/>
                <a:cs typeface="Poppins" panose="00000500000000000000" pitchFamily="2" charset="0"/>
              </a:rPr>
              <a:t>Ζητώ να πάω μια βόλτα</a:t>
            </a:r>
            <a:endParaRPr lang="el-GR" sz="2000" dirty="0">
              <a:latin typeface="Comic Sans MS" panose="030F0702030302020204" pitchFamily="66" charset="0"/>
            </a:endParaRPr>
          </a:p>
        </p:txBody>
      </p:sp>
      <p:sp>
        <p:nvSpPr>
          <p:cNvPr id="43" name="Ορθογώνιο 42">
            <a:extLst>
              <a:ext uri="{FF2B5EF4-FFF2-40B4-BE49-F238E27FC236}">
                <a16:creationId xmlns:a16="http://schemas.microsoft.com/office/drawing/2014/main" id="{D367E8FC-5809-40D8-8C78-4FC6F4A0E68A}"/>
              </a:ext>
            </a:extLst>
          </p:cNvPr>
          <p:cNvSpPr/>
          <p:nvPr/>
        </p:nvSpPr>
        <p:spPr>
          <a:xfrm>
            <a:off x="4496062" y="5485634"/>
            <a:ext cx="3263770" cy="646331"/>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a:spAutoFit/>
          </a:bodyPr>
          <a:lstStyle/>
          <a:p>
            <a:pPr algn="ctr"/>
            <a:r>
              <a:rPr lang="el-GR" dirty="0">
                <a:solidFill>
                  <a:prstClr val="white"/>
                </a:solidFill>
                <a:latin typeface="Comic Sans MS" panose="030F0702030302020204" pitchFamily="66" charset="0"/>
                <a:cs typeface="Poppins" panose="00000500000000000000" pitchFamily="2" charset="0"/>
              </a:rPr>
              <a:t>Κάνω μια αισθητηριακή δραστηριότητα</a:t>
            </a:r>
            <a:endParaRPr lang="el-GR" dirty="0">
              <a:latin typeface="Comic Sans MS" panose="030F0702030302020204" pitchFamily="66" charset="0"/>
            </a:endParaRPr>
          </a:p>
        </p:txBody>
      </p:sp>
      <p:sp>
        <p:nvSpPr>
          <p:cNvPr id="44" name="Ορθογώνιο 43">
            <a:extLst>
              <a:ext uri="{FF2B5EF4-FFF2-40B4-BE49-F238E27FC236}">
                <a16:creationId xmlns:a16="http://schemas.microsoft.com/office/drawing/2014/main" id="{1E238308-00EB-4029-883A-75C8B1DA68A2}"/>
              </a:ext>
            </a:extLst>
          </p:cNvPr>
          <p:cNvSpPr/>
          <p:nvPr/>
        </p:nvSpPr>
        <p:spPr>
          <a:xfrm>
            <a:off x="8286735" y="5525827"/>
            <a:ext cx="3263770" cy="400110"/>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a:spAutoFit/>
          </a:bodyPr>
          <a:lstStyle/>
          <a:p>
            <a:pPr algn="ctr"/>
            <a:r>
              <a:rPr lang="el-GR" sz="2000" dirty="0">
                <a:solidFill>
                  <a:prstClr val="white"/>
                </a:solidFill>
                <a:latin typeface="Comic Sans MS" panose="030F0702030302020204" pitchFamily="66" charset="0"/>
                <a:cs typeface="Poppins" panose="00000500000000000000" pitchFamily="2" charset="0"/>
              </a:rPr>
              <a:t>Ζητώ βοήθεια</a:t>
            </a:r>
            <a:endParaRPr lang="el-GR" sz="2000" dirty="0">
              <a:latin typeface="Comic Sans MS" panose="030F0702030302020204" pitchFamily="66" charset="0"/>
            </a:endParaRPr>
          </a:p>
        </p:txBody>
      </p:sp>
    </p:spTree>
    <p:extLst>
      <p:ext uri="{BB962C8B-B14F-4D97-AF65-F5344CB8AC3E}">
        <p14:creationId xmlns:p14="http://schemas.microsoft.com/office/powerpoint/2010/main" val="126546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accessory&#10;&#10;Description automatically generated">
            <a:extLst>
              <a:ext uri="{FF2B5EF4-FFF2-40B4-BE49-F238E27FC236}">
                <a16:creationId xmlns:a16="http://schemas.microsoft.com/office/drawing/2014/main" id="{28579454-8725-4E41-BD20-3A892BBD4CF7}"/>
              </a:ext>
            </a:extLst>
          </p:cNvPr>
          <p:cNvPicPr>
            <a:picLocks noChangeAspect="1"/>
          </p:cNvPicPr>
          <p:nvPr/>
        </p:nvPicPr>
        <p:blipFill>
          <a:blip r:embed="rId3"/>
          <a:stretch>
            <a:fillRect/>
          </a:stretch>
        </p:blipFill>
        <p:spPr>
          <a:xfrm>
            <a:off x="0" y="-53790"/>
            <a:ext cx="12192000" cy="6991932"/>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16</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559051" y="1262446"/>
            <a:ext cx="5473700" cy="2554545"/>
          </a:xfrm>
          <a:prstGeom prst="rect">
            <a:avLst/>
          </a:prstGeom>
          <a:noFill/>
        </p:spPr>
        <p:txBody>
          <a:bodyPr wrap="square" rtlCol="0">
            <a:spAutoFit/>
          </a:bodyPr>
          <a:lstStyle/>
          <a:p>
            <a:r>
              <a:rPr lang="el-GR" sz="4000" b="1" dirty="0">
                <a:solidFill>
                  <a:srgbClr val="FFCC66"/>
                </a:solidFill>
                <a:latin typeface="Zona Pro" panose="02010503040002020004" pitchFamily="50" charset="0"/>
              </a:rPr>
              <a:t>Αυτό είναι το τέλος του Μαθήματος 2.</a:t>
            </a:r>
          </a:p>
          <a:p>
            <a:r>
              <a:rPr lang="el-GR" sz="4000" b="1" dirty="0">
                <a:solidFill>
                  <a:srgbClr val="FFCC66"/>
                </a:solidFill>
                <a:latin typeface="Zona Pro" panose="02010503040002020004" pitchFamily="50" charset="0"/>
              </a:rPr>
              <a:t>Μπράβο σας για την εξαιρετική δουλειά!</a:t>
            </a:r>
            <a:endParaRPr lang="en-GB" sz="4000" b="1" dirty="0">
              <a:solidFill>
                <a:srgbClr val="FFCC66"/>
              </a:solidFill>
              <a:latin typeface="Zona Pro" panose="02010503040002020004" pitchFamily="50" charset="0"/>
            </a:endParaRPr>
          </a:p>
        </p:txBody>
      </p:sp>
      <p:pic>
        <p:nvPicPr>
          <p:cNvPr id="14" name="Graphic 13">
            <a:extLst>
              <a:ext uri="{FF2B5EF4-FFF2-40B4-BE49-F238E27FC236}">
                <a16:creationId xmlns:a16="http://schemas.microsoft.com/office/drawing/2014/main" id="{CEAD0977-46DE-4450-8C13-B88BB197F5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08848" y="1231012"/>
            <a:ext cx="4172437" cy="4787496"/>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26D7DEFA-3913-BACB-1CC6-48720B93386B}"/>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ccessory&#10;&#10;Description automatically generated">
            <a:extLst>
              <a:ext uri="{FF2B5EF4-FFF2-40B4-BE49-F238E27FC236}">
                <a16:creationId xmlns:a16="http://schemas.microsoft.com/office/drawing/2014/main" id="{B0EFB74A-7748-43B9-8846-48B52AB7E2F9}"/>
              </a:ext>
            </a:extLst>
          </p:cNvPr>
          <p:cNvPicPr>
            <a:picLocks noChangeAspect="1"/>
          </p:cNvPicPr>
          <p:nvPr/>
        </p:nvPicPr>
        <p:blipFill>
          <a:blip r:embed="rId3"/>
          <a:stretch>
            <a:fillRect/>
          </a:stretch>
        </p:blipFill>
        <p:spPr>
          <a:xfrm>
            <a:off x="0" y="-53790"/>
            <a:ext cx="12192000" cy="6991932"/>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3" name="TextBox 22">
            <a:extLst>
              <a:ext uri="{FF2B5EF4-FFF2-40B4-BE49-F238E27FC236}">
                <a16:creationId xmlns:a16="http://schemas.microsoft.com/office/drawing/2014/main" id="{24E4C0E4-E626-4D64-9BDC-644612656308}"/>
              </a:ext>
            </a:extLst>
          </p:cNvPr>
          <p:cNvSpPr txBox="1"/>
          <p:nvPr/>
        </p:nvSpPr>
        <p:spPr>
          <a:xfrm>
            <a:off x="981075" y="4135572"/>
            <a:ext cx="6115050" cy="646331"/>
          </a:xfrm>
          <a:prstGeom prst="rect">
            <a:avLst/>
          </a:prstGeom>
          <a:noFill/>
        </p:spPr>
        <p:txBody>
          <a:bodyPr wrap="square">
            <a:spAutoFit/>
          </a:bodyPr>
          <a:lstStyle/>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723737"/>
            <a:ext cx="686861" cy="578409"/>
          </a:xfrm>
          <a:prstGeom prst="rect">
            <a:avLst/>
          </a:prstGeom>
        </p:spPr>
      </p:pic>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744620"/>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708257"/>
            <a:ext cx="522515" cy="584775"/>
          </a:xfrm>
          <a:prstGeom prst="rect">
            <a:avLst/>
          </a:prstGeom>
          <a:noFill/>
        </p:spPr>
        <p:txBody>
          <a:bodyPr wrap="square" rtlCol="0">
            <a:spAutoFit/>
          </a:bodyPr>
          <a:lstStyle/>
          <a:p>
            <a:pPr algn="ctr"/>
            <a:r>
              <a:rPr lang="en-AU" sz="3200" b="1" dirty="0">
                <a:solidFill>
                  <a:srgbClr val="592C82"/>
                </a:solidFill>
                <a:latin typeface="Zona Pro" panose="02010503040002020004" pitchFamily="50" charset="0"/>
              </a:rPr>
              <a:t>1.</a:t>
            </a:r>
          </a:p>
        </p:txBody>
      </p:sp>
      <p:sp>
        <p:nvSpPr>
          <p:cNvPr id="32" name="TextBox 31">
            <a:extLst>
              <a:ext uri="{FF2B5EF4-FFF2-40B4-BE49-F238E27FC236}">
                <a16:creationId xmlns:a16="http://schemas.microsoft.com/office/drawing/2014/main" id="{B5FB7237-58FD-454A-86B5-F86C1442BC64}"/>
              </a:ext>
            </a:extLst>
          </p:cNvPr>
          <p:cNvSpPr txBox="1"/>
          <p:nvPr/>
        </p:nvSpPr>
        <p:spPr>
          <a:xfrm>
            <a:off x="804499" y="4715717"/>
            <a:ext cx="564177"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l-GR" sz="5600" b="1" dirty="0">
                <a:solidFill>
                  <a:srgbClr val="FFCC66"/>
                </a:solidFill>
                <a:latin typeface="Zona Pro" panose="02010503040002020004" pitchFamily="50" charset="0"/>
              </a:rPr>
              <a:t>Μάθημα</a:t>
            </a:r>
            <a:r>
              <a:rPr lang="en-AU" sz="5600" b="1" dirty="0">
                <a:solidFill>
                  <a:srgbClr val="FFCC66"/>
                </a:solidFill>
                <a:latin typeface="Zona Pro" panose="02010503040002020004" pitchFamily="50" charset="0"/>
              </a:rPr>
              <a:t> 2</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523220"/>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Συναισθήματα</a:t>
            </a:r>
            <a:endParaRPr lang="en-AU" sz="2800" b="1" dirty="0">
              <a:solidFill>
                <a:srgbClr val="FFCC66"/>
              </a:solidFill>
              <a:latin typeface="Zona Pro" panose="02010503040002020004" pitchFamily="50" charset="0"/>
            </a:endParaRPr>
          </a:p>
        </p:txBody>
      </p:sp>
      <p:sp>
        <p:nvSpPr>
          <p:cNvPr id="41" name="TextBox 40">
            <a:extLst>
              <a:ext uri="{FF2B5EF4-FFF2-40B4-BE49-F238E27FC236}">
                <a16:creationId xmlns:a16="http://schemas.microsoft.com/office/drawing/2014/main" id="{FCB79073-2F35-4382-A622-CF90126994F6}"/>
              </a:ext>
            </a:extLst>
          </p:cNvPr>
          <p:cNvSpPr txBox="1"/>
          <p:nvPr/>
        </p:nvSpPr>
        <p:spPr>
          <a:xfrm>
            <a:off x="666564" y="2575302"/>
            <a:ext cx="6472906" cy="523220"/>
          </a:xfrm>
          <a:prstGeom prst="rect">
            <a:avLst/>
          </a:prstGeom>
          <a:noFill/>
        </p:spPr>
        <p:txBody>
          <a:bodyPr wrap="square" rtlCol="0">
            <a:spAutoFit/>
          </a:bodyPr>
          <a:lstStyle/>
          <a:p>
            <a:r>
              <a:rPr lang="el-GR" sz="2800" dirty="0">
                <a:solidFill>
                  <a:srgbClr val="FFCC66"/>
                </a:solidFill>
                <a:latin typeface="Zona Pro" panose="02010503040002020004" pitchFamily="50" charset="0"/>
              </a:rPr>
              <a:t>Στόχοι Μαθήματος</a:t>
            </a:r>
            <a:r>
              <a:rPr lang="en-AU" sz="2800" dirty="0">
                <a:solidFill>
                  <a:srgbClr val="FFCC66"/>
                </a:solidFill>
                <a:latin typeface="Zona Pro" panose="02010503040002020004" pitchFamily="50" charset="0"/>
              </a:rPr>
              <a:t>:</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3" name="Graphic 2">
            <a:extLst>
              <a:ext uri="{FF2B5EF4-FFF2-40B4-BE49-F238E27FC236}">
                <a16:creationId xmlns:a16="http://schemas.microsoft.com/office/drawing/2014/main" id="{3AB51E63-EC1F-4EEC-8A8B-F4E12880C4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08848" y="1231012"/>
            <a:ext cx="4172437" cy="4787496"/>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D14A6131-2AFD-8D20-31DE-C495F1B5C9D6}"/>
              </a:ext>
            </a:extLst>
          </p:cNvPr>
          <p:cNvPicPr>
            <a:picLocks noChangeAspect="1"/>
          </p:cNvPicPr>
          <p:nvPr/>
        </p:nvPicPr>
        <p:blipFill>
          <a:blip r:embed="rId15"/>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3C6BDB1E-030F-1D5C-F385-FDF031330B4C}"/>
              </a:ext>
            </a:extLst>
          </p:cNvPr>
          <p:cNvSpPr txBox="1"/>
          <p:nvPr/>
        </p:nvSpPr>
        <p:spPr>
          <a:xfrm>
            <a:off x="1551310" y="4743253"/>
            <a:ext cx="3896729" cy="1292662"/>
          </a:xfrm>
          <a:prstGeom prst="rect">
            <a:avLst/>
          </a:prstGeom>
        </p:spPr>
        <p:txBody>
          <a:bodyPr wrap="square" rtlCol="0">
            <a:spAutoFit/>
          </a:bodyPr>
          <a:lstStyle/>
          <a:p>
            <a:r>
              <a:rPr lang="el-GR" sz="2000" dirty="0">
                <a:solidFill>
                  <a:schemeClr val="bg1"/>
                </a:solidFill>
                <a:cs typeface="Poppins" panose="00000500000000000000" pitchFamily="2" charset="0"/>
              </a:rPr>
              <a:t>Ανακαλύψτε στρατηγικές διαχείρισης των συναισθηματικών αντιδράσεων</a:t>
            </a:r>
            <a:endParaRPr lang="en-GB" sz="2000" dirty="0">
              <a:solidFill>
                <a:schemeClr val="bg1"/>
              </a:solidFill>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BA4F5444-48C1-308E-18A7-931F15BFAE11}"/>
              </a:ext>
            </a:extLst>
          </p:cNvPr>
          <p:cNvSpPr txBox="1"/>
          <p:nvPr/>
        </p:nvSpPr>
        <p:spPr>
          <a:xfrm>
            <a:off x="1638384" y="3301684"/>
            <a:ext cx="4125326" cy="2769989"/>
          </a:xfrm>
          <a:prstGeom prst="rect">
            <a:avLst/>
          </a:prstGeom>
        </p:spPr>
        <p:txBody>
          <a:bodyPr wrap="square" rtlCol="0">
            <a:spAutoFit/>
          </a:bodyPr>
          <a:lstStyle/>
          <a:p>
            <a:r>
              <a:rPr lang="el-GR" sz="2000" dirty="0">
                <a:solidFill>
                  <a:schemeClr val="bg1"/>
                </a:solidFill>
                <a:cs typeface="Poppins" panose="00000500000000000000" pitchFamily="2" charset="0"/>
              </a:rPr>
              <a:t>Ανακαλύψτε περισσότερα για την αναγνώριση διαφορετικών τύπων συναισθηματικών αντιδράσεων (</a:t>
            </a:r>
            <a:r>
              <a:rPr lang="en-US" sz="2000" dirty="0">
                <a:solidFill>
                  <a:schemeClr val="bg1"/>
                </a:solidFill>
                <a:cs typeface="Poppins" panose="00000500000000000000" pitchFamily="2" charset="0"/>
              </a:rPr>
              <a:t>emotions)</a:t>
            </a:r>
          </a:p>
          <a:p>
            <a:endParaRPr lang="en-US" sz="2000" dirty="0">
              <a:solidFill>
                <a:schemeClr val="bg1"/>
              </a:solidFill>
              <a:cs typeface="Poppins" panose="00000500000000000000" pitchFamily="2" charset="0"/>
            </a:endParaRPr>
          </a:p>
          <a:p>
            <a:r>
              <a:rPr lang="el-GR" sz="2000" dirty="0">
                <a:solidFill>
                  <a:schemeClr val="bg1"/>
                </a:solidFill>
                <a:cs typeface="Poppins" panose="00000500000000000000" pitchFamily="2" charset="0"/>
              </a:rPr>
              <a:t>.</a:t>
            </a:r>
            <a:endParaRPr lang="en-GB" sz="2000"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a:p>
            <a:endParaRPr lang="en-GB"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584307" y="286566"/>
            <a:ext cx="6222440" cy="830997"/>
          </a:xfrm>
          <a:prstGeom prst="rect">
            <a:avLst/>
          </a:prstGeom>
          <a:noFill/>
        </p:spPr>
        <p:txBody>
          <a:bodyPr wrap="square" rtlCol="0">
            <a:spAutoFit/>
          </a:bodyPr>
          <a:lstStyle/>
          <a:p>
            <a:r>
              <a:rPr lang="el-GR" sz="2400" b="1" dirty="0">
                <a:solidFill>
                  <a:srgbClr val="FFCC66"/>
                </a:solidFill>
                <a:latin typeface="Zona Pro" panose="02010503040002020004" pitchFamily="50" charset="0"/>
              </a:rPr>
              <a:t>Μέρος 1: Επανάληψη προηγούμενου μαθήματος</a:t>
            </a:r>
            <a:endParaRPr lang="en-AU" sz="2400" b="1" dirty="0">
              <a:solidFill>
                <a:srgbClr val="FFCC66"/>
              </a:solidFill>
              <a:latin typeface="Zona Pro" panose="02010503040002020004" pitchFamily="50" charset="0"/>
            </a:endParaRP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4154984"/>
          </a:xfrm>
          <a:prstGeom prst="rect">
            <a:avLst/>
          </a:prstGeom>
          <a:noFill/>
        </p:spPr>
        <p:txBody>
          <a:bodyPr wrap="square" rtlCol="0">
            <a:spAutoFit/>
          </a:bodyPr>
          <a:lstStyle/>
          <a:p>
            <a:r>
              <a:rPr lang="el-GR" sz="2400" dirty="0">
                <a:solidFill>
                  <a:schemeClr val="bg1"/>
                </a:solidFill>
                <a:cs typeface="Poppins" panose="00000500000000000000" pitchFamily="2" charset="0"/>
              </a:rPr>
              <a:t>Ποιος/α θυμάται τι </a:t>
            </a:r>
            <a:r>
              <a:rPr lang="el-GR" sz="2400" b="1" dirty="0">
                <a:solidFill>
                  <a:srgbClr val="FFCC66"/>
                </a:solidFill>
                <a:cs typeface="Poppins" panose="00000500000000000000" pitchFamily="2" charset="0"/>
              </a:rPr>
              <a:t>συζητήσαμε</a:t>
            </a:r>
            <a:r>
              <a:rPr lang="el-GR" sz="2400" dirty="0">
                <a:solidFill>
                  <a:schemeClr val="bg1"/>
                </a:solidFill>
                <a:cs typeface="Poppins" panose="00000500000000000000" pitchFamily="2" charset="0"/>
              </a:rPr>
              <a:t> στο προηγούμενο μάθημα στις ομάδες μας;</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Στη σημερινή μας συνάντηση θα μιλήσουμε περισσότερο για τις συ</a:t>
            </a:r>
            <a:r>
              <a:rPr lang="el-GR" sz="2400" b="1" dirty="0">
                <a:solidFill>
                  <a:srgbClr val="FFCC66"/>
                </a:solidFill>
                <a:cs typeface="Poppins" panose="00000500000000000000" pitchFamily="2" charset="0"/>
              </a:rPr>
              <a:t>ναισθηματικές αντιδράσεις</a:t>
            </a:r>
            <a:r>
              <a:rPr lang="el-GR" sz="2400" dirty="0">
                <a:solidFill>
                  <a:schemeClr val="bg1"/>
                </a:solidFill>
                <a:cs typeface="Poppins" panose="00000500000000000000" pitchFamily="2" charset="0"/>
              </a:rPr>
              <a:t> και τα </a:t>
            </a:r>
            <a:r>
              <a:rPr lang="el-GR" sz="2400" b="1" dirty="0">
                <a:solidFill>
                  <a:srgbClr val="FFCC66"/>
                </a:solidFill>
                <a:cs typeface="Poppins" panose="00000500000000000000" pitchFamily="2" charset="0"/>
              </a:rPr>
              <a:t>συναισθήματα</a:t>
            </a:r>
            <a:r>
              <a:rPr lang="el-GR" sz="2400" dirty="0">
                <a:solidFill>
                  <a:schemeClr val="bg1"/>
                </a:solidFill>
                <a:cs typeface="Poppins" panose="00000500000000000000" pitchFamily="2" charset="0"/>
              </a:rPr>
              <a:t>.</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Ας ετοιμαστούμε να δούμε το </a:t>
            </a:r>
            <a:r>
              <a:rPr lang="el-GR" sz="2400" b="1" dirty="0">
                <a:solidFill>
                  <a:srgbClr val="FFCC66"/>
                </a:solidFill>
                <a:cs typeface="Poppins" panose="00000500000000000000" pitchFamily="2" charset="0"/>
              </a:rPr>
              <a:t>κινούμενο σχέδιο</a:t>
            </a:r>
            <a:r>
              <a:rPr lang="el-GR" sz="2400" dirty="0">
                <a:solidFill>
                  <a:schemeClr val="bg1"/>
                </a:solidFill>
                <a:cs typeface="Poppins" panose="00000500000000000000" pitchFamily="2" charset="0"/>
              </a:rPr>
              <a:t>!</a:t>
            </a:r>
            <a:endParaRPr lang="en-GB" sz="24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3" name="Graphic 2">
            <a:extLst>
              <a:ext uri="{FF2B5EF4-FFF2-40B4-BE49-F238E27FC236}">
                <a16:creationId xmlns:a16="http://schemas.microsoft.com/office/drawing/2014/main" id="{FD1FC040-AEDD-4A09-B091-37F02EF966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0600" y="1204569"/>
            <a:ext cx="2895627" cy="4286183"/>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1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79615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245C7-A9B6-FE41-A38C-AC0BF5D04523}" type="slidenum">
              <a:rPr kumimoji="0" lang="en-FR" sz="1200" b="1" i="0" u="none" strike="noStrike" kern="1200" cap="none" spc="0" normalizeH="0" baseline="0" noProof="0" smtClean="0">
                <a:ln>
                  <a:noFill/>
                </a:ln>
                <a:solidFill>
                  <a:srgbClr val="7030A0"/>
                </a:solidFill>
                <a:effectLst/>
                <a:uLnTx/>
                <a:uFillTx/>
                <a:latin typeface="Zona Pro" panose="02010503040002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FR" sz="1200" b="1" i="0" u="none" strike="noStrike" kern="1200" cap="none" spc="0" normalizeH="0" baseline="0" noProof="0">
              <a:ln>
                <a:noFill/>
              </a:ln>
              <a:solidFill>
                <a:srgbClr val="7030A0"/>
              </a:solidFill>
              <a:effectLst/>
              <a:uLnTx/>
              <a:uFillTx/>
              <a:latin typeface="Zona Pro" panose="02010503040002020004" pitchFamily="50" charset="0"/>
              <a:ea typeface="+mn-ea"/>
              <a:cs typeface="+mn-cs"/>
            </a:endParaRP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FB245C7-A9B6-FE41-A38C-AC0BF5D04523}" type="slidenum">
              <a:rPr kumimoji="0" lang="en-FR" sz="2400" b="1" i="0" u="none" strike="noStrike" kern="1200" cap="none" spc="0" normalizeH="0" baseline="0" noProof="0" smtClean="0">
                <a:ln>
                  <a:noFill/>
                </a:ln>
                <a:solidFill>
                  <a:prstClr val="white"/>
                </a:solidFill>
                <a:effectLst/>
                <a:uLnTx/>
                <a:uFillTx/>
                <a:latin typeface="Zona Pro" panose="02010503040002020004" pitchFamily="50"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FR" sz="2400" b="1" i="0" u="none" strike="noStrike" kern="1200" cap="none" spc="0" normalizeH="0" baseline="0" noProof="0">
              <a:ln>
                <a:noFill/>
              </a:ln>
              <a:solidFill>
                <a:prstClr val="white"/>
              </a:solidFill>
              <a:effectLst/>
              <a:uLnTx/>
              <a:uFillTx/>
              <a:latin typeface="Zona Pro" panose="02010503040002020004" pitchFamily="50" charset="0"/>
              <a:ea typeface="+mn-ea"/>
              <a:cs typeface="+mn-cs"/>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18" name="TextBox 19">
            <a:extLst>
              <a:ext uri="{FF2B5EF4-FFF2-40B4-BE49-F238E27FC236}">
                <a16:creationId xmlns:a16="http://schemas.microsoft.com/office/drawing/2014/main" id="{59E334EB-F8C6-AC70-C742-EAD557E7CDD0}"/>
              </a:ext>
            </a:extLst>
          </p:cNvPr>
          <p:cNvSpPr txBox="1"/>
          <p:nvPr/>
        </p:nvSpPr>
        <p:spPr>
          <a:xfrm>
            <a:off x="1280822" y="6194171"/>
            <a:ext cx="9630355" cy="78483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500" b="1" dirty="0">
                <a:solidFill>
                  <a:srgbClr val="FFCC66"/>
                </a:solidFill>
                <a:latin typeface="Zona Pro" panose="02010503040002020004" pitchFamily="50" charset="0"/>
              </a:rPr>
              <a:t>Σύρετε τον ποντίκι πάνω στο </a:t>
            </a:r>
            <a:r>
              <a:rPr lang="en-US" sz="1500" b="1" dirty="0">
                <a:solidFill>
                  <a:srgbClr val="FFCC66"/>
                </a:solidFill>
                <a:latin typeface="Zona Pro" panose="02010503040002020004" pitchFamily="50" charset="0"/>
              </a:rPr>
              <a:t>video </a:t>
            </a:r>
            <a:r>
              <a:rPr lang="el-GR" sz="1500" b="1" dirty="0">
                <a:solidFill>
                  <a:srgbClr val="FFCC66"/>
                </a:solidFill>
                <a:latin typeface="Zona Pro" panose="02010503040002020004" pitchFamily="50" charset="0"/>
              </a:rPr>
              <a:t>για να δείτε τις ρυθμίσεις. Εναλλακτικά, μπορείτε να το «κατεβάσετε» και από την ιστοσελίδα</a:t>
            </a:r>
            <a:endParaRPr lang="en-AU" sz="1500" b="1" dirty="0">
              <a:solidFill>
                <a:srgbClr val="FFCC66"/>
              </a:solidFill>
              <a:latin typeface="Zona Pro" panose="02010503040002020004"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a:t>
            </a:r>
          </a:p>
        </p:txBody>
      </p:sp>
      <p:sp>
        <p:nvSpPr>
          <p:cNvPr id="3" name="TextBox 2">
            <a:extLst>
              <a:ext uri="{FF2B5EF4-FFF2-40B4-BE49-F238E27FC236}">
                <a16:creationId xmlns:a16="http://schemas.microsoft.com/office/drawing/2014/main" id="{84DD52B9-DBA4-849C-0AAB-CC69E8298AD4}"/>
              </a:ext>
            </a:extLst>
          </p:cNvPr>
          <p:cNvSpPr txBox="1"/>
          <p:nvPr/>
        </p:nvSpPr>
        <p:spPr>
          <a:xfrm>
            <a:off x="1046514" y="47005"/>
            <a:ext cx="81844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Μέρος 2</a:t>
            </a:r>
            <a:r>
              <a:rPr kumimoji="0" lang="en-AU"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 – </a:t>
            </a:r>
            <a:r>
              <a:rPr kumimoji="0" lang="el-GR"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rPr>
              <a:t>Βλέπουμε το κινούμενο σχέδιο</a:t>
            </a:r>
            <a:endParaRPr kumimoji="0" lang="en-AU" sz="2800" b="1" i="0" u="none" strike="noStrike" kern="1200" cap="none" spc="0" normalizeH="0" baseline="0" noProof="0" dirty="0">
              <a:ln>
                <a:noFill/>
              </a:ln>
              <a:solidFill>
                <a:srgbClr val="FFCC66"/>
              </a:solidFill>
              <a:effectLst/>
              <a:uLnTx/>
              <a:uFillTx/>
              <a:latin typeface="Zona Pro" panose="02010503040002020004" pitchFamily="50" charset="0"/>
              <a:ea typeface="+mn-ea"/>
              <a:cs typeface="+mn-cs"/>
            </a:endParaRPr>
          </a:p>
        </p:txBody>
      </p:sp>
      <p:pic>
        <p:nvPicPr>
          <p:cNvPr id="5" name="BigTalks_Schools_Lesson02_Icecream">
            <a:hlinkClick r:id="" action="ppaction://media"/>
            <a:extLst>
              <a:ext uri="{FF2B5EF4-FFF2-40B4-BE49-F238E27FC236}">
                <a16:creationId xmlns:a16="http://schemas.microsoft.com/office/drawing/2014/main" id="{9D31642A-7372-852B-4788-D20683DFD8C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54923" y="651193"/>
            <a:ext cx="9717381" cy="5466027"/>
          </a:xfrm>
          <a:prstGeom prst="rect">
            <a:avLst/>
          </a:prstGeom>
        </p:spPr>
      </p:pic>
    </p:spTree>
    <p:extLst>
      <p:ext uri="{BB962C8B-B14F-4D97-AF65-F5344CB8AC3E}">
        <p14:creationId xmlns:p14="http://schemas.microsoft.com/office/powerpoint/2010/main" val="347442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Ώρα για Ερωτήσεις</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4524315"/>
          </a:xfrm>
          <a:prstGeom prst="rect">
            <a:avLst/>
          </a:prstGeom>
          <a:noFill/>
        </p:spPr>
        <p:txBody>
          <a:bodyPr wrap="square" rtlCol="0">
            <a:spAutoFit/>
          </a:bodyPr>
          <a:lstStyle/>
          <a:p>
            <a:r>
              <a:rPr lang="el-GR" sz="2400" dirty="0">
                <a:solidFill>
                  <a:schemeClr val="bg1"/>
                </a:solidFill>
                <a:cs typeface="Poppins" panose="00000500000000000000" pitchFamily="2" charset="0"/>
              </a:rPr>
              <a:t>Τώρα θα κάνουμε καταιγισμό ιδεών για το κινούμενο σχέδιο.</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Πώς νιώθει το </a:t>
            </a:r>
            <a:r>
              <a:rPr lang="el-GR" sz="2400" b="1" dirty="0" err="1">
                <a:solidFill>
                  <a:srgbClr val="FFCC66"/>
                </a:solidFill>
                <a:cs typeface="Poppins" panose="00000500000000000000" pitchFamily="2" charset="0"/>
              </a:rPr>
              <a:t>Ματούλι</a:t>
            </a:r>
            <a:r>
              <a:rPr lang="el-GR" sz="2400" dirty="0">
                <a:solidFill>
                  <a:schemeClr val="bg1"/>
                </a:solidFill>
                <a:latin typeface="Poppins" panose="00000500000000000000" pitchFamily="2" charset="0"/>
                <a:cs typeface="Poppins" panose="00000500000000000000" pitchFamily="2" charset="0"/>
              </a:rPr>
              <a:t> </a:t>
            </a:r>
            <a:r>
              <a:rPr lang="el-GR" sz="2400" dirty="0">
                <a:solidFill>
                  <a:schemeClr val="bg1"/>
                </a:solidFill>
                <a:cs typeface="Poppins" panose="00000500000000000000" pitchFamily="2" charset="0"/>
              </a:rPr>
              <a:t>που του έπεσε το παγωτό του;</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Ποια από αυτά τα συναισθήματα είναι </a:t>
            </a:r>
            <a:r>
              <a:rPr lang="el-GR" sz="2400" b="1" dirty="0">
                <a:solidFill>
                  <a:srgbClr val="FFCC66"/>
                </a:solidFill>
                <a:cs typeface="Poppins" panose="00000500000000000000" pitchFamily="2" charset="0"/>
              </a:rPr>
              <a:t>θετικές συναισθηματικές αντιδράσεις</a:t>
            </a:r>
            <a:r>
              <a:rPr lang="el-GR" sz="2400" dirty="0">
                <a:solidFill>
                  <a:schemeClr val="bg1"/>
                </a:solidFill>
                <a:latin typeface="Poppins" panose="00000500000000000000" pitchFamily="2" charset="0"/>
                <a:cs typeface="Poppins" panose="00000500000000000000" pitchFamily="2" charset="0"/>
              </a:rPr>
              <a:t>;</a:t>
            </a:r>
          </a:p>
          <a:p>
            <a:endParaRPr lang="el-GR" sz="2400" dirty="0">
              <a:solidFill>
                <a:schemeClr val="bg1"/>
              </a:solidFill>
              <a:latin typeface="Poppins" panose="00000500000000000000" pitchFamily="2" charset="0"/>
              <a:cs typeface="Poppins" panose="00000500000000000000" pitchFamily="2" charset="0"/>
            </a:endParaRPr>
          </a:p>
          <a:p>
            <a:r>
              <a:rPr lang="el-GR" sz="2400" dirty="0">
                <a:solidFill>
                  <a:schemeClr val="bg1"/>
                </a:solidFill>
                <a:cs typeface="Poppins" panose="00000500000000000000" pitchFamily="2" charset="0"/>
              </a:rPr>
              <a:t>Ποια από αυτά τα συναισθήματα είναι </a:t>
            </a:r>
            <a:r>
              <a:rPr lang="el-GR" sz="2400" b="1" dirty="0">
                <a:solidFill>
                  <a:srgbClr val="FFCC66"/>
                </a:solidFill>
                <a:cs typeface="Poppins" panose="00000500000000000000" pitchFamily="2" charset="0"/>
              </a:rPr>
              <a:t>αρνητικές συναισθηματικές αντιδράσεις</a:t>
            </a:r>
            <a:r>
              <a:rPr lang="el-GR" sz="2400" dirty="0">
                <a:solidFill>
                  <a:schemeClr val="bg1"/>
                </a:solidFill>
                <a:latin typeface="Poppins" panose="00000500000000000000" pitchFamily="2" charset="0"/>
                <a:cs typeface="Poppins" panose="00000500000000000000" pitchFamily="2" charset="0"/>
              </a:rPr>
              <a:t>;</a:t>
            </a:r>
          </a:p>
        </p:txBody>
      </p:sp>
      <p:pic>
        <p:nvPicPr>
          <p:cNvPr id="3" name="Graphic 2">
            <a:extLst>
              <a:ext uri="{FF2B5EF4-FFF2-40B4-BE49-F238E27FC236}">
                <a16:creationId xmlns:a16="http://schemas.microsoft.com/office/drawing/2014/main" id="{7C5BF4EB-FDAD-4A86-8E35-BFA4558F53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90127">
            <a:off x="9922323" y="1774738"/>
            <a:ext cx="1162050" cy="2266950"/>
          </a:xfrm>
          <a:prstGeom prst="rect">
            <a:avLst/>
          </a:prstGeom>
        </p:spPr>
      </p:pic>
      <p:pic>
        <p:nvPicPr>
          <p:cNvPr id="14" name="Graphic 13">
            <a:extLst>
              <a:ext uri="{FF2B5EF4-FFF2-40B4-BE49-F238E27FC236}">
                <a16:creationId xmlns:a16="http://schemas.microsoft.com/office/drawing/2014/main" id="{74E5D1E5-DEF0-468F-B6A1-B299ECDE17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682667">
            <a:off x="9049503" y="1299496"/>
            <a:ext cx="1840439" cy="1257443"/>
          </a:xfrm>
          <a:prstGeom prst="rect">
            <a:avLst/>
          </a:prstGeom>
        </p:spPr>
      </p:pic>
      <p:pic>
        <p:nvPicPr>
          <p:cNvPr id="17" name="Graphic 16">
            <a:extLst>
              <a:ext uri="{FF2B5EF4-FFF2-40B4-BE49-F238E27FC236}">
                <a16:creationId xmlns:a16="http://schemas.microsoft.com/office/drawing/2014/main" id="{526742CE-BA04-45B4-82C6-16DA96D073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10599" y="5291171"/>
            <a:ext cx="2389095" cy="478812"/>
          </a:xfrm>
          <a:prstGeom prst="rect">
            <a:avLst/>
          </a:prstGeom>
        </p:spPr>
      </p:pic>
      <p:pic>
        <p:nvPicPr>
          <p:cNvPr id="7" name="Graphic 6">
            <a:extLst>
              <a:ext uri="{FF2B5EF4-FFF2-40B4-BE49-F238E27FC236}">
                <a16:creationId xmlns:a16="http://schemas.microsoft.com/office/drawing/2014/main" id="{78134775-8E01-4A62-AC06-8ABAB4A7895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06595" y="4650005"/>
            <a:ext cx="2200275" cy="1038225"/>
          </a:xfrm>
          <a:prstGeom prst="rect">
            <a:avLst/>
          </a:prstGeom>
        </p:spPr>
      </p:pic>
      <p:pic>
        <p:nvPicPr>
          <p:cNvPr id="9" name="Graphic 8">
            <a:extLst>
              <a:ext uri="{FF2B5EF4-FFF2-40B4-BE49-F238E27FC236}">
                <a16:creationId xmlns:a16="http://schemas.microsoft.com/office/drawing/2014/main" id="{F4802E29-79DD-49D6-9B5D-F83C12FEF9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52351" y="2988153"/>
            <a:ext cx="296894" cy="463444"/>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6964677D-AB0F-7464-63A7-6BF36A72DA82}"/>
              </a:ext>
            </a:extLst>
          </p:cNvPr>
          <p:cNvPicPr>
            <a:picLocks noChangeAspect="1"/>
          </p:cNvPicPr>
          <p:nvPr/>
        </p:nvPicPr>
        <p:blipFill>
          <a:blip r:embed="rId17"/>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34953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6</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09599" y="2147331"/>
            <a:ext cx="5081703" cy="1200329"/>
          </a:xfrm>
          <a:prstGeom prst="rect">
            <a:avLst/>
          </a:prstGeom>
          <a:noFill/>
        </p:spPr>
        <p:txBody>
          <a:bodyPr wrap="square" rtlCol="0">
            <a:spAutoFit/>
          </a:bodyPr>
          <a:lstStyle/>
          <a:p>
            <a:r>
              <a:rPr lang="el-GR" sz="2400" dirty="0">
                <a:solidFill>
                  <a:schemeClr val="bg1"/>
                </a:solidFill>
                <a:cs typeface="Poppins" panose="00000500000000000000" pitchFamily="2" charset="0"/>
              </a:rPr>
              <a:t>Στη συνέχεια, θα εξερευνήσουμε </a:t>
            </a:r>
            <a:r>
              <a:rPr lang="el-GR" sz="2400" b="1" dirty="0">
                <a:solidFill>
                  <a:srgbClr val="FFCC66"/>
                </a:solidFill>
                <a:cs typeface="Poppins" panose="00000500000000000000" pitchFamily="2" charset="0"/>
              </a:rPr>
              <a:t>δραστηριότητες για την τάξη </a:t>
            </a:r>
            <a:r>
              <a:rPr lang="el-GR" sz="2400" dirty="0">
                <a:solidFill>
                  <a:schemeClr val="bg1"/>
                </a:solidFill>
                <a:cs typeface="Poppins" panose="00000500000000000000" pitchFamily="2" charset="0"/>
              </a:rPr>
              <a:t>που σχετίζονται με τα συναισθήματα.</a:t>
            </a: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599" y="503212"/>
            <a:ext cx="8184445" cy="954107"/>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Μέρος 3 - Δραστηριότητες</a:t>
            </a:r>
          </a:p>
          <a:p>
            <a:endParaRPr lang="en-AU" sz="2800" b="1" dirty="0">
              <a:solidFill>
                <a:srgbClr val="FFCC66"/>
              </a:solidFill>
              <a:latin typeface="Zona Pro" panose="02010503040002020004" pitchFamily="50" charset="0"/>
            </a:endParaRPr>
          </a:p>
        </p:txBody>
      </p:sp>
      <p:pic>
        <p:nvPicPr>
          <p:cNvPr id="8" name="Graphic 7">
            <a:extLst>
              <a:ext uri="{FF2B5EF4-FFF2-40B4-BE49-F238E27FC236}">
                <a16:creationId xmlns:a16="http://schemas.microsoft.com/office/drawing/2014/main" id="{78883AE9-BDEB-F959-145E-3439B87893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0600" y="1204569"/>
            <a:ext cx="2895627" cy="4286183"/>
          </a:xfrm>
          <a:prstGeom prst="rect">
            <a:avLst/>
          </a:prstGeom>
        </p:spPr>
      </p:pic>
    </p:spTree>
    <p:extLst>
      <p:ext uri="{BB962C8B-B14F-4D97-AF65-F5344CB8AC3E}">
        <p14:creationId xmlns:p14="http://schemas.microsoft.com/office/powerpoint/2010/main" val="248022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7</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4678204"/>
          </a:xfrm>
          <a:prstGeom prst="rect">
            <a:avLst/>
          </a:prstGeom>
          <a:noFill/>
        </p:spPr>
        <p:txBody>
          <a:bodyPr wrap="square" rtlCol="0">
            <a:spAutoFit/>
          </a:bodyPr>
          <a:lstStyle/>
          <a:p>
            <a:r>
              <a:rPr lang="el-GR" sz="2000" dirty="0">
                <a:solidFill>
                  <a:schemeClr val="bg1"/>
                </a:solidFill>
                <a:cs typeface="Poppins" panose="00000500000000000000" pitchFamily="2" charset="0"/>
              </a:rPr>
              <a:t>Ζωγραφίστε διάφορα </a:t>
            </a:r>
            <a:r>
              <a:rPr lang="el-GR" sz="2000" b="1" dirty="0">
                <a:solidFill>
                  <a:srgbClr val="FFCC66"/>
                </a:solidFill>
                <a:cs typeface="Poppins" panose="00000500000000000000" pitchFamily="2" charset="0"/>
              </a:rPr>
              <a:t>πρόσωπα</a:t>
            </a:r>
            <a:r>
              <a:rPr lang="el-GR" sz="2000" dirty="0">
                <a:solidFill>
                  <a:schemeClr val="bg1"/>
                </a:solidFill>
                <a:cs typeface="Poppins" panose="00000500000000000000" pitchFamily="2" charset="0"/>
              </a:rPr>
              <a:t> σε πλαστικά πασχαλινά αυγά (ή με άλλο υλικό που να εξυπηρετεί τις ανάγκες αυτής της άσκησης)</a:t>
            </a:r>
          </a:p>
          <a:p>
            <a:endParaRPr lang="el-GR" sz="2000" dirty="0">
              <a:solidFill>
                <a:schemeClr val="bg1"/>
              </a:solidFill>
              <a:cs typeface="Poppins" panose="00000500000000000000" pitchFamily="2" charset="0"/>
            </a:endParaRPr>
          </a:p>
          <a:p>
            <a:r>
              <a:rPr lang="el-GR" sz="2000" dirty="0">
                <a:solidFill>
                  <a:schemeClr val="bg1"/>
                </a:solidFill>
                <a:cs typeface="Poppins" panose="00000500000000000000" pitchFamily="2" charset="0"/>
              </a:rPr>
              <a:t>Το </a:t>
            </a:r>
            <a:r>
              <a:rPr lang="el-GR" sz="2000" b="1" dirty="0">
                <a:solidFill>
                  <a:srgbClr val="FFCC66"/>
                </a:solidFill>
                <a:cs typeface="Poppins" panose="00000500000000000000" pitchFamily="2" charset="0"/>
              </a:rPr>
              <a:t>πάνω μισό </a:t>
            </a:r>
            <a:r>
              <a:rPr lang="el-GR" sz="2000" dirty="0">
                <a:solidFill>
                  <a:schemeClr val="bg1"/>
                </a:solidFill>
                <a:cs typeface="Poppins" panose="00000500000000000000" pitchFamily="2" charset="0"/>
              </a:rPr>
              <a:t>να έχει </a:t>
            </a:r>
            <a:r>
              <a:rPr lang="el-GR" sz="2000" b="1" dirty="0">
                <a:solidFill>
                  <a:srgbClr val="FFCC66"/>
                </a:solidFill>
                <a:cs typeface="Poppins" panose="00000500000000000000" pitchFamily="2" charset="0"/>
              </a:rPr>
              <a:t>μάτια</a:t>
            </a:r>
            <a:r>
              <a:rPr lang="el-GR" sz="2000" dirty="0">
                <a:solidFill>
                  <a:schemeClr val="bg1"/>
                </a:solidFill>
                <a:cs typeface="Poppins" panose="00000500000000000000" pitchFamily="2" charset="0"/>
              </a:rPr>
              <a:t>.</a:t>
            </a:r>
          </a:p>
          <a:p>
            <a:endParaRPr lang="el-GR" sz="2000" dirty="0">
              <a:solidFill>
                <a:schemeClr val="bg1"/>
              </a:solidFill>
              <a:cs typeface="Poppins" panose="00000500000000000000" pitchFamily="2" charset="0"/>
            </a:endParaRPr>
          </a:p>
          <a:p>
            <a:r>
              <a:rPr lang="el-GR" sz="2000" dirty="0">
                <a:solidFill>
                  <a:schemeClr val="bg1"/>
                </a:solidFill>
                <a:cs typeface="Poppins" panose="00000500000000000000" pitchFamily="2" charset="0"/>
              </a:rPr>
              <a:t>Το </a:t>
            </a:r>
            <a:r>
              <a:rPr lang="el-GR" sz="2000" b="1" dirty="0">
                <a:solidFill>
                  <a:srgbClr val="FFCC66"/>
                </a:solidFill>
                <a:cs typeface="Poppins" panose="00000500000000000000" pitchFamily="2" charset="0"/>
              </a:rPr>
              <a:t>κάτω μισό </a:t>
            </a:r>
            <a:r>
              <a:rPr lang="el-GR" sz="2000" dirty="0">
                <a:solidFill>
                  <a:schemeClr val="bg1"/>
                </a:solidFill>
                <a:cs typeface="Poppins" panose="00000500000000000000" pitchFamily="2" charset="0"/>
              </a:rPr>
              <a:t>να έχει </a:t>
            </a:r>
            <a:r>
              <a:rPr lang="el-GR" sz="2000" b="1" dirty="0">
                <a:solidFill>
                  <a:srgbClr val="FFCC66"/>
                </a:solidFill>
                <a:cs typeface="Poppins" panose="00000500000000000000" pitchFamily="2" charset="0"/>
              </a:rPr>
              <a:t>στόματα</a:t>
            </a:r>
            <a:r>
              <a:rPr lang="el-GR" sz="2000" dirty="0">
                <a:solidFill>
                  <a:schemeClr val="bg1"/>
                </a:solidFill>
                <a:cs typeface="Poppins" panose="00000500000000000000" pitchFamily="2" charset="0"/>
              </a:rPr>
              <a:t>.</a:t>
            </a:r>
          </a:p>
          <a:p>
            <a:endParaRPr lang="el-GR" sz="2000" dirty="0">
              <a:solidFill>
                <a:schemeClr val="bg1"/>
              </a:solidFill>
              <a:cs typeface="Poppins" panose="00000500000000000000" pitchFamily="2" charset="0"/>
            </a:endParaRPr>
          </a:p>
          <a:p>
            <a:r>
              <a:rPr lang="el-GR" sz="2000" dirty="0">
                <a:solidFill>
                  <a:schemeClr val="bg1"/>
                </a:solidFill>
                <a:cs typeface="Poppins" panose="00000500000000000000" pitchFamily="2" charset="0"/>
              </a:rPr>
              <a:t>Ανακαλύψτε και μιλήστε για τα διαφορετικά συναισθήματα καθώς οι μαθητές/</a:t>
            </a:r>
            <a:r>
              <a:rPr lang="el-GR" sz="2000" dirty="0" err="1">
                <a:solidFill>
                  <a:schemeClr val="bg1"/>
                </a:solidFill>
                <a:cs typeface="Poppins" panose="00000500000000000000" pitchFamily="2" charset="0"/>
              </a:rPr>
              <a:t>ριες</a:t>
            </a:r>
            <a:r>
              <a:rPr lang="el-GR" sz="2000" dirty="0">
                <a:solidFill>
                  <a:schemeClr val="bg1"/>
                </a:solidFill>
                <a:cs typeface="Poppins" panose="00000500000000000000" pitchFamily="2" charset="0"/>
              </a:rPr>
              <a:t> εναλλάσσουν τα πάνω και τα κάτω μέρη, δηλαδή, καθώς φτιάχνουν διαφορετικά πρόσωπα.</a:t>
            </a:r>
          </a:p>
          <a:p>
            <a:r>
              <a:rPr lang="en-GB" sz="1900" dirty="0">
                <a:solidFill>
                  <a:schemeClr val="bg1"/>
                </a:solidFill>
                <a:latin typeface="Poppins" panose="00000500000000000000" pitchFamily="2" charset="0"/>
                <a:cs typeface="Poppins" panose="00000500000000000000" pitchFamily="2" charset="0"/>
              </a:rPr>
              <a:t> </a:t>
            </a:r>
          </a:p>
          <a:p>
            <a:endParaRPr lang="en-GB"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600" y="213517"/>
            <a:ext cx="6222440" cy="1384995"/>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Δραστηριότητα – Πασχαλινό Αυγό</a:t>
            </a:r>
          </a:p>
          <a:p>
            <a:endParaRPr lang="en-AU" sz="2800" b="1" dirty="0">
              <a:solidFill>
                <a:srgbClr val="FFCC66"/>
              </a:solidFill>
              <a:latin typeface="Zona Pro" panose="02010503040002020004" pitchFamily="50" charset="0"/>
            </a:endParaRPr>
          </a:p>
        </p:txBody>
      </p:sp>
      <p:pic>
        <p:nvPicPr>
          <p:cNvPr id="7" name="Graphic 6">
            <a:extLst>
              <a:ext uri="{FF2B5EF4-FFF2-40B4-BE49-F238E27FC236}">
                <a16:creationId xmlns:a16="http://schemas.microsoft.com/office/drawing/2014/main" id="{61CAAADA-E5AD-6A4B-8264-A5288050CC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9591" y="1765300"/>
            <a:ext cx="2170633" cy="3782164"/>
          </a:xfrm>
          <a:prstGeom prst="rect">
            <a:avLst/>
          </a:prstGeom>
        </p:spPr>
      </p:pic>
    </p:spTree>
    <p:extLst>
      <p:ext uri="{BB962C8B-B14F-4D97-AF65-F5344CB8AC3E}">
        <p14:creationId xmlns:p14="http://schemas.microsoft.com/office/powerpoint/2010/main" val="3443151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8</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8</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3708708"/>
          </a:xfrm>
          <a:prstGeom prst="rect">
            <a:avLst/>
          </a:prstGeom>
          <a:noFill/>
        </p:spPr>
        <p:txBody>
          <a:bodyPr wrap="square" rtlCol="0">
            <a:spAutoFit/>
          </a:bodyPr>
          <a:lstStyle/>
          <a:p>
            <a:r>
              <a:rPr lang="el-GR" sz="2400" dirty="0">
                <a:solidFill>
                  <a:schemeClr val="bg1"/>
                </a:solidFill>
                <a:cs typeface="Poppins" panose="00000500000000000000" pitchFamily="2" charset="0"/>
              </a:rPr>
              <a:t>Ο/Η εκπαιδευτικός θα </a:t>
            </a:r>
            <a:r>
              <a:rPr lang="el-GR" sz="2400" b="1" dirty="0">
                <a:solidFill>
                  <a:srgbClr val="FFCC66"/>
                </a:solidFill>
                <a:cs typeface="Poppins" panose="00000500000000000000" pitchFamily="2" charset="0"/>
              </a:rPr>
              <a:t>διαβάσει</a:t>
            </a:r>
            <a:r>
              <a:rPr lang="el-GR" sz="2400" dirty="0">
                <a:solidFill>
                  <a:schemeClr val="bg1"/>
                </a:solidFill>
                <a:cs typeface="Poppins" panose="00000500000000000000" pitchFamily="2" charset="0"/>
              </a:rPr>
              <a:t> τώρα ένα βιβλίο που έχει να κάνει με τα συναισθήματα.</a:t>
            </a:r>
          </a:p>
          <a:p>
            <a:endParaRPr lang="el-GR" sz="2400" dirty="0">
              <a:solidFill>
                <a:schemeClr val="bg1"/>
              </a:solidFill>
              <a:cs typeface="Poppins" panose="00000500000000000000" pitchFamily="2" charset="0"/>
            </a:endParaRPr>
          </a:p>
          <a:p>
            <a:r>
              <a:rPr lang="el-GR" sz="2400" dirty="0">
                <a:solidFill>
                  <a:schemeClr val="bg1"/>
                </a:solidFill>
                <a:cs typeface="Poppins" panose="00000500000000000000" pitchFamily="2" charset="0"/>
              </a:rPr>
              <a:t>Αφού ακούσετε την ιστορία, </a:t>
            </a:r>
            <a:r>
              <a:rPr lang="el-GR" sz="2400" b="1" dirty="0">
                <a:solidFill>
                  <a:srgbClr val="FFCC66"/>
                </a:solidFill>
                <a:cs typeface="Poppins" panose="00000500000000000000" pitchFamily="2" charset="0"/>
              </a:rPr>
              <a:t>αναγνωρίστε</a:t>
            </a:r>
            <a:r>
              <a:rPr lang="el-GR" sz="2400" dirty="0">
                <a:solidFill>
                  <a:schemeClr val="bg1"/>
                </a:solidFill>
                <a:cs typeface="Poppins" panose="00000500000000000000" pitchFamily="2" charset="0"/>
              </a:rPr>
              <a:t> και συζητήστε τις συναισθηματικές αντιδράσεις και τα συναισθήματα που ένιωσαν οι χαρακτήρες.</a:t>
            </a:r>
          </a:p>
          <a:p>
            <a:endParaRPr lang="el-GR"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8528" y="5199389"/>
            <a:ext cx="3419272"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600" y="179329"/>
            <a:ext cx="6222440" cy="1384995"/>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Δραστηριότητα – Παιδικά Βιβλία για τα Συναισθήματα</a:t>
            </a:r>
          </a:p>
          <a:p>
            <a:endParaRPr lang="en-AU" sz="2800" b="1" dirty="0">
              <a:solidFill>
                <a:srgbClr val="FFCC66"/>
              </a:solidFill>
              <a:latin typeface="Zona Pro" panose="02010503040002020004" pitchFamily="50" charset="0"/>
            </a:endParaRPr>
          </a:p>
        </p:txBody>
      </p:sp>
      <p:pic>
        <p:nvPicPr>
          <p:cNvPr id="8" name="Graphic 7">
            <a:extLst>
              <a:ext uri="{FF2B5EF4-FFF2-40B4-BE49-F238E27FC236}">
                <a16:creationId xmlns:a16="http://schemas.microsoft.com/office/drawing/2014/main" id="{95518336-C5DD-BF74-5C7F-EE136BEB05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29780" y="2344643"/>
            <a:ext cx="2137269" cy="3108756"/>
          </a:xfrm>
          <a:prstGeom prst="rect">
            <a:avLst/>
          </a:prstGeom>
        </p:spPr>
      </p:pic>
      <p:pic>
        <p:nvPicPr>
          <p:cNvPr id="9" name="Graphic 8">
            <a:extLst>
              <a:ext uri="{FF2B5EF4-FFF2-40B4-BE49-F238E27FC236}">
                <a16:creationId xmlns:a16="http://schemas.microsoft.com/office/drawing/2014/main" id="{B4BA615C-A16D-2059-4977-6DC1D8C2C6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35408" y="2349540"/>
            <a:ext cx="1829631" cy="3157329"/>
          </a:xfrm>
          <a:prstGeom prst="rect">
            <a:avLst/>
          </a:prstGeom>
        </p:spPr>
      </p:pic>
    </p:spTree>
    <p:extLst>
      <p:ext uri="{BB962C8B-B14F-4D97-AF65-F5344CB8AC3E}">
        <p14:creationId xmlns:p14="http://schemas.microsoft.com/office/powerpoint/2010/main" val="119808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accessory&#10;&#10;Description automatically generated">
            <a:extLst>
              <a:ext uri="{FF2B5EF4-FFF2-40B4-BE49-F238E27FC236}">
                <a16:creationId xmlns:a16="http://schemas.microsoft.com/office/drawing/2014/main" id="{269D67DD-433E-4195-B3B5-94EFCBFE28F1}"/>
              </a:ext>
            </a:extLst>
          </p:cNvPr>
          <p:cNvPicPr>
            <a:picLocks noChangeAspect="1"/>
          </p:cNvPicPr>
          <p:nvPr/>
        </p:nvPicPr>
        <p:blipFill>
          <a:blip r:embed="rId3"/>
          <a:stretch>
            <a:fillRect/>
          </a:stretch>
        </p:blipFill>
        <p:spPr>
          <a:xfrm>
            <a:off x="0" y="-53790"/>
            <a:ext cx="12192000" cy="6991932"/>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9</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4693593"/>
          </a:xfrm>
          <a:prstGeom prst="rect">
            <a:avLst/>
          </a:prstGeom>
          <a:noFill/>
        </p:spPr>
        <p:txBody>
          <a:bodyPr wrap="square" rtlCol="0">
            <a:spAutoFit/>
          </a:bodyPr>
          <a:lstStyle/>
          <a:p>
            <a:r>
              <a:rPr lang="el-GR" sz="2800" dirty="0">
                <a:solidFill>
                  <a:schemeClr val="bg1"/>
                </a:solidFill>
                <a:cs typeface="Poppins" panose="00000500000000000000" pitchFamily="2" charset="0"/>
              </a:rPr>
              <a:t>Συζητήστε – ποιες είναι μερικές </a:t>
            </a:r>
            <a:r>
              <a:rPr lang="el-GR" sz="2800" b="1" dirty="0">
                <a:solidFill>
                  <a:srgbClr val="FFCC66"/>
                </a:solidFill>
                <a:cs typeface="Poppins" panose="00000500000000000000" pitchFamily="2" charset="0"/>
              </a:rPr>
              <a:t>λέξεις που αφορούν τα συναισθήματα;</a:t>
            </a:r>
          </a:p>
          <a:p>
            <a:r>
              <a:rPr lang="el-GR" sz="2800" dirty="0">
                <a:solidFill>
                  <a:schemeClr val="bg1"/>
                </a:solidFill>
                <a:cs typeface="Poppins" panose="00000500000000000000" pitchFamily="2" charset="0"/>
              </a:rPr>
              <a:t>Για παράδειγμα:</a:t>
            </a:r>
          </a:p>
          <a:p>
            <a:endParaRPr lang="el-GR" sz="2800" dirty="0">
              <a:solidFill>
                <a:schemeClr val="bg1"/>
              </a:solidFill>
              <a:cs typeface="Poppins" panose="00000500000000000000" pitchFamily="2" charset="0"/>
            </a:endParaRPr>
          </a:p>
          <a:p>
            <a:r>
              <a:rPr lang="el-GR" sz="2800" b="1" dirty="0">
                <a:solidFill>
                  <a:srgbClr val="FFCC66"/>
                </a:solidFill>
                <a:cs typeface="Poppins" panose="00000500000000000000" pitchFamily="2" charset="0"/>
              </a:rPr>
              <a:t>Χαρά</a:t>
            </a:r>
          </a:p>
          <a:p>
            <a:r>
              <a:rPr lang="el-GR" sz="2800" b="1" dirty="0">
                <a:solidFill>
                  <a:srgbClr val="FFCC66"/>
                </a:solidFill>
                <a:cs typeface="Poppins" panose="00000500000000000000" pitchFamily="2" charset="0"/>
              </a:rPr>
              <a:t>Λύπη</a:t>
            </a:r>
          </a:p>
          <a:p>
            <a:r>
              <a:rPr lang="el-GR" sz="2800" b="1" dirty="0">
                <a:solidFill>
                  <a:srgbClr val="FFCC66"/>
                </a:solidFill>
                <a:cs typeface="Poppins" panose="00000500000000000000" pitchFamily="2" charset="0"/>
              </a:rPr>
              <a:t>Θυμός</a:t>
            </a:r>
          </a:p>
          <a:p>
            <a:endParaRPr lang="el-GR" sz="2800" dirty="0">
              <a:solidFill>
                <a:schemeClr val="bg1"/>
              </a:solidFill>
              <a:cs typeface="Poppins" panose="00000500000000000000" pitchFamily="2" charset="0"/>
            </a:endParaRPr>
          </a:p>
          <a:p>
            <a:r>
              <a:rPr lang="el-GR" sz="2800" dirty="0">
                <a:solidFill>
                  <a:schemeClr val="bg1"/>
                </a:solidFill>
                <a:cs typeface="Poppins" panose="00000500000000000000" pitchFamily="2" charset="0"/>
              </a:rPr>
              <a:t>Μπορείτε να σκεφτείτε κι άλλες;</a:t>
            </a:r>
          </a:p>
          <a:p>
            <a:endParaRPr lang="el-GR" sz="1900" dirty="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389D5D8B-944F-D569-101A-F78F5DD00779}"/>
              </a:ext>
            </a:extLst>
          </p:cNvPr>
          <p:cNvPicPr>
            <a:picLocks noChangeAspect="1"/>
          </p:cNvPicPr>
          <p:nvPr/>
        </p:nvPicPr>
        <p:blipFill>
          <a:blip r:embed="rId9"/>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FAA23CFB-9D23-DE05-63CD-E6BFBD26622C}"/>
              </a:ext>
            </a:extLst>
          </p:cNvPr>
          <p:cNvSpPr txBox="1"/>
          <p:nvPr/>
        </p:nvSpPr>
        <p:spPr>
          <a:xfrm>
            <a:off x="609599" y="213517"/>
            <a:ext cx="6187312" cy="1384995"/>
          </a:xfrm>
          <a:prstGeom prst="rect">
            <a:avLst/>
          </a:prstGeom>
          <a:noFill/>
        </p:spPr>
        <p:txBody>
          <a:bodyPr wrap="square" rtlCol="0">
            <a:spAutoFit/>
          </a:bodyPr>
          <a:lstStyle/>
          <a:p>
            <a:r>
              <a:rPr lang="el-GR" sz="2800" b="1" dirty="0">
                <a:solidFill>
                  <a:srgbClr val="FFCC66"/>
                </a:solidFill>
                <a:latin typeface="Zona Pro" panose="02010503040002020004" pitchFamily="50" charset="0"/>
              </a:rPr>
              <a:t>Δραστηριότητα – Εκμάθηση Λέξεων για τα Συναισθήματα</a:t>
            </a:r>
          </a:p>
          <a:p>
            <a:endParaRPr lang="en-AU" sz="2800" b="1" dirty="0">
              <a:solidFill>
                <a:srgbClr val="FFCC66"/>
              </a:solidFill>
              <a:latin typeface="Zona Pro" panose="02010503040002020004" pitchFamily="50" charset="0"/>
            </a:endParaRPr>
          </a:p>
        </p:txBody>
      </p:sp>
      <p:pic>
        <p:nvPicPr>
          <p:cNvPr id="7" name="Graphic 6">
            <a:extLst>
              <a:ext uri="{FF2B5EF4-FFF2-40B4-BE49-F238E27FC236}">
                <a16:creationId xmlns:a16="http://schemas.microsoft.com/office/drawing/2014/main" id="{61CAAADA-E5AD-6A4B-8264-A5288050CC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9591" y="1765300"/>
            <a:ext cx="2170633" cy="3782164"/>
          </a:xfrm>
          <a:prstGeom prst="rect">
            <a:avLst/>
          </a:prstGeom>
        </p:spPr>
      </p:pic>
    </p:spTree>
    <p:extLst>
      <p:ext uri="{BB962C8B-B14F-4D97-AF65-F5344CB8AC3E}">
        <p14:creationId xmlns:p14="http://schemas.microsoft.com/office/powerpoint/2010/main" val="1795165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6cc62fa-2c49-4161-9771-9748be5afc88">
      <Terms xmlns="http://schemas.microsoft.com/office/infopath/2007/PartnerControls"/>
    </lcf76f155ced4ddcb4097134ff3c332f>
    <TaxCatchAll xmlns="97a5c4a9-978f-47b1-a59f-16f33b04acfe" xsi:nil="true"/>
    <Dateandtime xmlns="06cc62fa-2c49-4161-9771-9748be5afc88" xsi:nil="true"/>
  </documentManagement>
</p:properties>
</file>

<file path=customXml/itemProps1.xml><?xml version="1.0" encoding="utf-8"?>
<ds:datastoreItem xmlns:ds="http://schemas.openxmlformats.org/officeDocument/2006/customXml" ds:itemID="{FB62BE38-BD90-41A9-BEE0-7E1F62A175A8}">
  <ds:schemaRefs>
    <ds:schemaRef ds:uri="http://schemas.microsoft.com/sharepoint/v3/contenttype/forms"/>
  </ds:schemaRefs>
</ds:datastoreItem>
</file>

<file path=customXml/itemProps2.xml><?xml version="1.0" encoding="utf-8"?>
<ds:datastoreItem xmlns:ds="http://schemas.openxmlformats.org/officeDocument/2006/customXml" ds:itemID="{F39230DB-98CC-4F05-8837-5AB77ECEF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a5c4a9-978f-47b1-a59f-16f33b04acfe"/>
    <ds:schemaRef ds:uri="06cc62fa-2c49-4161-9771-9748be5afc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8C201C-386E-46C3-A4CA-045AB446DE32}">
  <ds:schemaRefs>
    <ds:schemaRef ds:uri="http://purl.org/dc/terms/"/>
    <ds:schemaRef ds:uri="http://schemas.microsoft.com/office/2006/metadata/properties"/>
    <ds:schemaRef ds:uri="http://schemas.microsoft.com/office/2006/documentManagement/types"/>
    <ds:schemaRef ds:uri="http://www.w3.org/XML/1998/namespace"/>
    <ds:schemaRef ds:uri="06cc62fa-2c49-4161-9771-9748be5afc88"/>
    <ds:schemaRef ds:uri="97a5c4a9-978f-47b1-a59f-16f33b04acfe"/>
    <ds:schemaRef ds:uri="http://schemas.openxmlformats.org/package/2006/metadata/core-properties"/>
    <ds:schemaRef ds:uri="http://purl.org/dc/elements/1.1/"/>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1843</TotalTime>
  <Words>1408</Words>
  <Application>Microsoft Office PowerPoint</Application>
  <PresentationFormat>Ευρεία οθόνη</PresentationFormat>
  <Paragraphs>197</Paragraphs>
  <Slides>16</Slides>
  <Notes>16</Notes>
  <HiddenSlides>0</HiddenSlides>
  <MMClips>3</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16</vt:i4>
      </vt:variant>
    </vt:vector>
  </HeadingPairs>
  <TitlesOfParts>
    <vt:vector size="23" baseType="lpstr">
      <vt:lpstr>Calibri Light</vt:lpstr>
      <vt:lpstr>Calibri</vt:lpstr>
      <vt:lpstr>Arial</vt:lpstr>
      <vt:lpstr>Poppins</vt:lpstr>
      <vt:lpstr>Comic Sans MS</vt:lpstr>
      <vt:lpstr>Zona Pro</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ROUSSI CHRISTINA</cp:lastModifiedBy>
  <cp:revision>414</cp:revision>
  <dcterms:created xsi:type="dcterms:W3CDTF">2021-11-15T00:55:30Z</dcterms:created>
  <dcterms:modified xsi:type="dcterms:W3CDTF">2025-07-01T21:14:31Z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0x0101001DA1FDDCB514ED42BC7C7F39B17980D8</vt:lpwstr>
  </property>
</Properties>
</file>