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webextensions/webextension1.xml" ContentType="application/vnd.ms-office.webextension+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Lst>
  <p:notesMasterIdLst>
    <p:notesMasterId r:id="rId17"/>
  </p:notesMasterIdLst>
  <p:sldIdLst>
    <p:sldId id="348" r:id="rId4"/>
    <p:sldId id="320" r:id="rId5"/>
    <p:sldId id="346" r:id="rId6"/>
    <p:sldId id="321" r:id="rId7"/>
    <p:sldId id="322" r:id="rId8"/>
    <p:sldId id="334" r:id="rId9"/>
    <p:sldId id="344" r:id="rId10"/>
    <p:sldId id="345" r:id="rId11"/>
    <p:sldId id="324" r:id="rId12"/>
    <p:sldId id="330" r:id="rId13"/>
    <p:sldId id="328" r:id="rId14"/>
    <p:sldId id="327" r:id="rId15"/>
    <p:sldId id="343" r:id="rId16"/>
  </p:sldIdLst>
  <p:sldSz cx="12192000" cy="6858000"/>
  <p:notesSz cx="6858000" cy="9144000"/>
  <p:embeddedFontLst>
    <p:embeddedFont>
      <p:font typeface="Aracne Regular" panose="020B0604020202020204" charset="0"/>
      <p:regular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Poppins" panose="020B0604020202020204" charset="0"/>
      <p:regular r:id="rId25"/>
      <p:bold r:id="rId26"/>
      <p:italic r:id="rId27"/>
      <p:boldItalic r:id="rId28"/>
    </p:embeddedFont>
    <p:embeddedFont>
      <p:font typeface="Roboto" panose="020B0604020202020204" charset="0"/>
      <p:regular r:id="rId29"/>
      <p:bold r:id="rId30"/>
      <p:italic r:id="rId31"/>
      <p:boldItalic r:id="rId32"/>
    </p:embeddedFont>
    <p:embeddedFont>
      <p:font typeface="Tahoma" panose="020B0604030504040204" pitchFamily="34" charset="0"/>
      <p:regular r:id="rId33"/>
      <p:bold r:id="rId34"/>
    </p:embeddedFont>
    <p:embeddedFont>
      <p:font typeface="Zona Pro" panose="020B0604020202020204" charset="-95"/>
      <p:regular r:id="rId35"/>
      <p:bold r:id="rId36"/>
      <p:italic r:id="rId37"/>
      <p:boldItalic r:id="rId38"/>
    </p:embeddedFont>
  </p:embeddedFontLst>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8EBEDC"/>
    <a:srgbClr val="9E7AB2"/>
    <a:srgbClr val="592C82"/>
    <a:srgbClr val="7030A0"/>
    <a:srgbClr val="C5D8F4"/>
    <a:srgbClr val="A589C1"/>
    <a:srgbClr val="DFC9EF"/>
    <a:srgbClr val="A779D1"/>
    <a:srgbClr val="F0E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6" autoAdjust="0"/>
    <p:restoredTop sz="94291" autoAdjust="0"/>
  </p:normalViewPr>
  <p:slideViewPr>
    <p:cSldViewPr snapToGrid="0" snapToObjects="1">
      <p:cViewPr varScale="1">
        <p:scale>
          <a:sx n="69" d="100"/>
          <a:sy n="69" d="100"/>
        </p:scale>
        <p:origin x="102" y="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presProps" Target="presProps.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14154-E329-3F4A-8552-525CE15A91B1}" type="datetimeFigureOut">
              <a:rPr lang="en-FR" smtClean="0"/>
              <a:t>07/01/2025</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A1F55-85CA-5749-AA6B-48521FE8E760}" type="slidenum">
              <a:rPr lang="en-FR" smtClean="0"/>
              <a:t>‹#›</a:t>
            </a:fld>
            <a:endParaRPr lang="en-FR"/>
          </a:p>
        </p:txBody>
      </p:sp>
    </p:spTree>
    <p:extLst>
      <p:ext uri="{BB962C8B-B14F-4D97-AF65-F5344CB8AC3E}">
        <p14:creationId xmlns:p14="http://schemas.microsoft.com/office/powerpoint/2010/main" val="24433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A1F55-85CA-5749-AA6B-48521FE8E760}"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321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a:t>Συλλογική προσπάθεια όλων των μελών.</a:t>
            </a:r>
            <a:br>
              <a:rPr lang="el-GR" dirty="0"/>
            </a:br>
            <a:r>
              <a:rPr lang="el-GR" dirty="0"/>
              <a:t>• Σαφείς στόχοι.</a:t>
            </a:r>
            <a:br>
              <a:rPr lang="el-GR" dirty="0"/>
            </a:br>
            <a:r>
              <a:rPr lang="el-GR" dirty="0"/>
              <a:t>• Αμοιβαία εμπιστοσύνη και υποστήριξη.</a:t>
            </a:r>
            <a:br>
              <a:rPr lang="el-GR" dirty="0"/>
            </a:br>
            <a:r>
              <a:rPr lang="el-GR" dirty="0"/>
              <a:t>• Ανοιχτή επικοινωνία.</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10</a:t>
            </a:fld>
            <a:endParaRPr lang="en-FR"/>
          </a:p>
        </p:txBody>
      </p:sp>
    </p:spTree>
    <p:extLst>
      <p:ext uri="{BB962C8B-B14F-4D97-AF65-F5344CB8AC3E}">
        <p14:creationId xmlns:p14="http://schemas.microsoft.com/office/powerpoint/2010/main" val="3526080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A1F55-85CA-5749-AA6B-48521FE8E760}"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18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12</a:t>
            </a:fld>
            <a:endParaRPr lang="en-FR"/>
          </a:p>
        </p:txBody>
      </p:sp>
    </p:spTree>
    <p:extLst>
      <p:ext uri="{BB962C8B-B14F-4D97-AF65-F5344CB8AC3E}">
        <p14:creationId xmlns:p14="http://schemas.microsoft.com/office/powerpoint/2010/main" val="242194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a:t>ΒΑΣΙΚΟ ΠΕΡΙΕΧΟΜΕΝΟ</a:t>
            </a:r>
          </a:p>
          <a:p>
            <a:r>
              <a:rPr lang="el-GR" b="1" dirty="0"/>
              <a:t>ΜΕΡΟΣ 1:</a:t>
            </a:r>
            <a:r>
              <a:rPr lang="el-GR" dirty="0"/>
              <a:t> Προπαρασκευαστικό ερωτηματολόγιο αξιολόγησης της αίσθησης του </a:t>
            </a:r>
            <a:r>
              <a:rPr lang="el-GR" dirty="0" err="1"/>
              <a:t>ανήκειν</a:t>
            </a:r>
            <a:r>
              <a:rPr lang="el-GR" dirty="0"/>
              <a:t> στο σχολείο, του δικτύου των φίλων, του σχολικού εκφοβισμού και της ψυχικής ευεξίας (15 λεπτά).</a:t>
            </a:r>
            <a:br>
              <a:rPr lang="el-GR" dirty="0"/>
            </a:br>
            <a:r>
              <a:rPr lang="el-GR" b="1" dirty="0"/>
              <a:t>ΜΕΡΟΣ 2:</a:t>
            </a:r>
            <a:r>
              <a:rPr lang="el-GR" dirty="0"/>
              <a:t> Παρακολούθηση του κινουμένου σχεδίου.</a:t>
            </a:r>
            <a:br>
              <a:rPr lang="el-GR" dirty="0"/>
            </a:br>
            <a:r>
              <a:rPr lang="el-GR" b="1" dirty="0"/>
              <a:t>ΜΕΡΟΣ 3:</a:t>
            </a:r>
            <a:r>
              <a:rPr lang="el-GR" dirty="0"/>
              <a:t> Καθιέρωση κανόνων ομαδικής εργασίας.</a:t>
            </a:r>
          </a:p>
          <a:p>
            <a:endParaRPr lang="el-GR" dirty="0"/>
          </a:p>
          <a:p>
            <a:r>
              <a:rPr lang="el-GR" b="1" dirty="0"/>
              <a:t>Στόχοι μαθήματος:</a:t>
            </a:r>
          </a:p>
          <a:p>
            <a:r>
              <a:rPr lang="el-GR" dirty="0"/>
              <a:t>• Συλλογή βασικών δεδομένων πριν από την παρέμβαση μέσω του ερωτηματολογίου.</a:t>
            </a:r>
            <a:br>
              <a:rPr lang="el-GR" dirty="0"/>
            </a:br>
            <a:r>
              <a:rPr lang="el-GR" dirty="0"/>
              <a:t>• Εισαγωγή των </a:t>
            </a:r>
            <a:r>
              <a:rPr lang="el-GR"/>
              <a:t>μαθητών/ριών</a:t>
            </a:r>
            <a:r>
              <a:rPr lang="el-GR" dirty="0"/>
              <a:t> στην έννοια της ομαδικής εργασίας.</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13</a:t>
            </a:fld>
            <a:endParaRPr lang="en-FR"/>
          </a:p>
        </p:txBody>
      </p:sp>
    </p:spTree>
    <p:extLst>
      <p:ext uri="{BB962C8B-B14F-4D97-AF65-F5344CB8AC3E}">
        <p14:creationId xmlns:p14="http://schemas.microsoft.com/office/powerpoint/2010/main" val="18545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2</a:t>
            </a:fld>
            <a:endParaRPr lang="en-FR"/>
          </a:p>
        </p:txBody>
      </p:sp>
    </p:spTree>
    <p:extLst>
      <p:ext uri="{BB962C8B-B14F-4D97-AF65-F5344CB8AC3E}">
        <p14:creationId xmlns:p14="http://schemas.microsoft.com/office/powerpoint/2010/main" val="140227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3</a:t>
            </a:fld>
            <a:endParaRPr lang="en-FR"/>
          </a:p>
        </p:txBody>
      </p:sp>
    </p:spTree>
    <p:extLst>
      <p:ext uri="{BB962C8B-B14F-4D97-AF65-F5344CB8AC3E}">
        <p14:creationId xmlns:p14="http://schemas.microsoft.com/office/powerpoint/2010/main" val="69644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Είναι σημαντικό να λάβουμε αξιόπιστες και ειλικρινείς πληροφορίες από τους/</a:t>
            </a:r>
            <a:r>
              <a:rPr lang="el-GR" dirty="0" err="1"/>
              <a:t>ις</a:t>
            </a:r>
            <a:r>
              <a:rPr lang="el-GR" dirty="0"/>
              <a:t> συμμετέχοντες/</a:t>
            </a:r>
            <a:r>
              <a:rPr lang="el-GR" dirty="0" err="1"/>
              <a:t>ουσες</a:t>
            </a:r>
            <a:r>
              <a:rPr lang="el-GR" dirty="0"/>
              <a:t>.</a:t>
            </a:r>
            <a:br>
              <a:rPr lang="el-GR" dirty="0"/>
            </a:br>
            <a:r>
              <a:rPr lang="el-GR" dirty="0"/>
              <a:t>Για το λόγο αυτό, ζητούμε το ερωτηματολόγιο να συμπληρωθεί από τους/</a:t>
            </a:r>
            <a:r>
              <a:rPr lang="el-GR" dirty="0" err="1"/>
              <a:t>ις</a:t>
            </a:r>
            <a:r>
              <a:rPr lang="el-GR" dirty="0"/>
              <a:t> μαθητές/</a:t>
            </a:r>
            <a:r>
              <a:rPr lang="el-GR" dirty="0" err="1"/>
              <a:t>ριες</a:t>
            </a:r>
            <a:r>
              <a:rPr lang="el-GR" dirty="0"/>
              <a:t> σε ήσυχο περιβάλλον.</a:t>
            </a:r>
          </a:p>
          <a:p>
            <a:r>
              <a:rPr lang="el-GR" dirty="0"/>
              <a:t>Θα θέλαμε όλοι/</a:t>
            </a:r>
            <a:r>
              <a:rPr lang="el-GR" dirty="0" err="1"/>
              <a:t>ες</a:t>
            </a:r>
            <a:r>
              <a:rPr lang="el-GR" dirty="0"/>
              <a:t> οι συμμετέχοντες/</a:t>
            </a:r>
            <a:r>
              <a:rPr lang="el-GR" dirty="0" err="1"/>
              <a:t>ουσες</a:t>
            </a:r>
            <a:r>
              <a:rPr lang="el-GR" dirty="0"/>
              <a:t> να έχουν την ευκαιρία να σκεφτούν καλά τις απαντήσεις τους και να απαντήσουν όσο πιο ειλικρινά μπορούν, χωρίς να τους/</a:t>
            </a:r>
            <a:r>
              <a:rPr lang="el-GR" dirty="0" err="1"/>
              <a:t>ις</a:t>
            </a:r>
            <a:r>
              <a:rPr lang="el-GR" dirty="0"/>
              <a:t> διακόπτει κανείς.</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4</a:t>
            </a:fld>
            <a:endParaRPr lang="en-FR"/>
          </a:p>
        </p:txBody>
      </p:sp>
    </p:spTree>
    <p:extLst>
      <p:ext uri="{BB962C8B-B14F-4D97-AF65-F5344CB8AC3E}">
        <p14:creationId xmlns:p14="http://schemas.microsoft.com/office/powerpoint/2010/main" val="1714189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Για να μας βοηθήσετε να αξιολογήσουμε την αποτελεσματικότητα του προγράμματος, χρειάζεται να συλλέξουμε ορισμένες εμπιστευτικές πληροφορίες από τους/</a:t>
            </a:r>
            <a:r>
              <a:rPr lang="el-GR" dirty="0" err="1"/>
              <a:t>ις</a:t>
            </a:r>
            <a:r>
              <a:rPr lang="el-GR" dirty="0"/>
              <a:t> μαθητές/</a:t>
            </a:r>
            <a:r>
              <a:rPr lang="el-GR" dirty="0" err="1"/>
              <a:t>ριες</a:t>
            </a:r>
            <a:r>
              <a:rPr lang="el-GR" dirty="0"/>
              <a:t>.</a:t>
            </a:r>
            <a:br>
              <a:rPr lang="el-GR" dirty="0"/>
            </a:br>
            <a:r>
              <a:rPr lang="el-GR" dirty="0"/>
              <a:t>Οι απαντήσεις των μαθητών/</a:t>
            </a:r>
            <a:r>
              <a:rPr lang="el-GR" dirty="0" err="1"/>
              <a:t>ριών</a:t>
            </a:r>
            <a:r>
              <a:rPr lang="el-GR" dirty="0"/>
              <a:t> είναι εμπιστευτικές.</a:t>
            </a:r>
            <a:br>
              <a:rPr lang="el-GR" dirty="0"/>
            </a:br>
            <a:r>
              <a:rPr lang="el-GR" dirty="0"/>
              <a:t>Το ερωτηματολόγιο θα συμπληρωθεί ηλεκτρονικά από κάθε/μία μαθητή/</a:t>
            </a:r>
            <a:r>
              <a:rPr lang="el-GR" dirty="0" err="1"/>
              <a:t>ρια</a:t>
            </a:r>
            <a:r>
              <a:rPr lang="el-GR" dirty="0"/>
              <a:t> με το όνομά του.</a:t>
            </a:r>
            <a:br>
              <a:rPr lang="el-GR" dirty="0"/>
            </a:br>
            <a:r>
              <a:rPr lang="el-GR" dirty="0"/>
              <a:t>Τα ονόματα συσχετίζονται με αριθμούς ταυτότητας (ID), που επιτρέπουν στον υπολογιστικό πρόγραμμα να βαθμολογήσει και να μετρήσει τις αλλαγές στο πρόγραμμα.</a:t>
            </a:r>
          </a:p>
          <a:p>
            <a:r>
              <a:rPr lang="el-GR" dirty="0"/>
              <a:t>Ορισμένοι/</a:t>
            </a:r>
            <a:r>
              <a:rPr lang="el-GR" dirty="0" err="1"/>
              <a:t>ες</a:t>
            </a:r>
            <a:r>
              <a:rPr lang="el-GR" dirty="0"/>
              <a:t> μαθητές/</a:t>
            </a:r>
            <a:r>
              <a:rPr lang="el-GR" dirty="0" err="1"/>
              <a:t>ριες</a:t>
            </a:r>
            <a:r>
              <a:rPr lang="el-GR" dirty="0"/>
              <a:t> μπορεί να χρειαστούν υποστήριξη από τον/ην εκπαιδευτικό για να συμπληρώσουν το ηλεκτρονικό ερωτηματολόγιο.</a:t>
            </a:r>
          </a:p>
          <a:p>
            <a:endParaRPr lang="el-GR" dirty="0"/>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5</a:t>
            </a:fld>
            <a:endParaRPr lang="en-FR"/>
          </a:p>
        </p:txBody>
      </p:sp>
    </p:spTree>
    <p:extLst>
      <p:ext uri="{BB962C8B-B14F-4D97-AF65-F5344CB8AC3E}">
        <p14:creationId xmlns:p14="http://schemas.microsoft.com/office/powerpoint/2010/main" val="1872388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6</a:t>
            </a:fld>
            <a:endParaRPr lang="en-FR"/>
          </a:p>
        </p:txBody>
      </p:sp>
    </p:spTree>
    <p:extLst>
      <p:ext uri="{BB962C8B-B14F-4D97-AF65-F5344CB8AC3E}">
        <p14:creationId xmlns:p14="http://schemas.microsoft.com/office/powerpoint/2010/main" val="3619301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7</a:t>
            </a:fld>
            <a:endParaRPr lang="en-FR"/>
          </a:p>
        </p:txBody>
      </p:sp>
    </p:spTree>
    <p:extLst>
      <p:ext uri="{BB962C8B-B14F-4D97-AF65-F5344CB8AC3E}">
        <p14:creationId xmlns:p14="http://schemas.microsoft.com/office/powerpoint/2010/main" val="1335519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8</a:t>
            </a:fld>
            <a:endParaRPr lang="en-FR"/>
          </a:p>
        </p:txBody>
      </p:sp>
    </p:spTree>
    <p:extLst>
      <p:ext uri="{BB962C8B-B14F-4D97-AF65-F5344CB8AC3E}">
        <p14:creationId xmlns:p14="http://schemas.microsoft.com/office/powerpoint/2010/main" val="3715752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a:t>Οι ομάδες συζητούν πώς θα συνεργαστούν για να λειτουργήσουν με επιτυχία</a:t>
            </a:r>
            <a:endParaRPr lang="el-GR" dirty="0"/>
          </a:p>
          <a:p>
            <a:r>
              <a:rPr lang="el-GR" b="1" dirty="0"/>
              <a:t>Ερωτήσεις εκκίνησης συζήτησης:</a:t>
            </a:r>
            <a:br>
              <a:rPr lang="el-GR" dirty="0"/>
            </a:br>
            <a:r>
              <a:rPr lang="el-GR" dirty="0"/>
              <a:t>Πώς θα διασφαλίσουν οι μαθητές/</a:t>
            </a:r>
            <a:r>
              <a:rPr lang="el-GR" dirty="0" err="1"/>
              <a:t>ριες</a:t>
            </a:r>
            <a:r>
              <a:rPr lang="el-GR" dirty="0"/>
              <a:t> ότι:</a:t>
            </a:r>
            <a:br>
              <a:rPr lang="el-GR" dirty="0"/>
            </a:br>
            <a:r>
              <a:rPr lang="el-GR" dirty="0"/>
              <a:t>• Όλα τα μέλη συνεισφέρουν δίκαια;</a:t>
            </a:r>
            <a:br>
              <a:rPr lang="el-GR" dirty="0"/>
            </a:br>
            <a:r>
              <a:rPr lang="el-GR" dirty="0"/>
              <a:t>• Αντιδρούν όταν κάποιος/α απογοητεύει την ομάδα επειδή δεν έκανε αυτό που είχε αναλάβει;</a:t>
            </a:r>
            <a:br>
              <a:rPr lang="el-GR" dirty="0"/>
            </a:br>
            <a:r>
              <a:rPr lang="el-GR" dirty="0"/>
              <a:t>• Υποστηρίζουν ο/η ένας/μία τον/ην άλλο/η σε εργασίες που φαίνονται εύκολες για κάποιους/</a:t>
            </a:r>
            <a:r>
              <a:rPr lang="el-GR" dirty="0" err="1"/>
              <a:t>ες</a:t>
            </a:r>
            <a:r>
              <a:rPr lang="el-GR" dirty="0"/>
              <a:t> αλλά μπερδεύουν άλλους/</a:t>
            </a:r>
            <a:r>
              <a:rPr lang="el-GR" dirty="0" err="1"/>
              <a:t>ες</a:t>
            </a:r>
            <a:r>
              <a:rPr lang="el-GR" dirty="0"/>
              <a:t>;</a:t>
            </a:r>
            <a:br>
              <a:rPr lang="el-GR" dirty="0"/>
            </a:br>
            <a:r>
              <a:rPr lang="el-GR" dirty="0"/>
              <a:t>• Επιλύουν διαφωνίες ή διαφορετικές απόψεις ως προς το πώς μπορούν να γίνουν τα πράγματα;</a:t>
            </a:r>
            <a:br>
              <a:rPr lang="el-GR" dirty="0"/>
            </a:br>
            <a:r>
              <a:rPr lang="el-GR" dirty="0"/>
              <a:t>• Αναθέτουν συγκεκριμένες εργασίες σε άτομα (π.χ. κάποιον/α για να κρατά σημειώσεις);</a:t>
            </a:r>
          </a:p>
          <a:p>
            <a:r>
              <a:rPr lang="el-GR" i="1" dirty="0"/>
              <a:t>Με μικρότερους/</a:t>
            </a:r>
            <a:r>
              <a:rPr lang="el-GR" i="1" dirty="0" err="1"/>
              <a:t>ες</a:t>
            </a:r>
            <a:r>
              <a:rPr lang="el-GR" i="1" dirty="0"/>
              <a:t> μαθητές/</a:t>
            </a:r>
            <a:r>
              <a:rPr lang="el-GR" i="1" dirty="0" err="1"/>
              <a:t>ριες</a:t>
            </a:r>
            <a:r>
              <a:rPr lang="el-GR" i="1" dirty="0"/>
              <a:t>, οι εκπαιδευτικοί μπορεί να καθοδηγήσουν τη συζήτηση σχετικά με τους κανόνες ομαδικής εργασίας.</a:t>
            </a:r>
            <a:endParaRPr lang="el-GR" dirty="0"/>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9</a:t>
            </a:fld>
            <a:endParaRPr lang="en-FR"/>
          </a:p>
        </p:txBody>
      </p:sp>
    </p:spTree>
    <p:extLst>
      <p:ext uri="{BB962C8B-B14F-4D97-AF65-F5344CB8AC3E}">
        <p14:creationId xmlns:p14="http://schemas.microsoft.com/office/powerpoint/2010/main" val="2358457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efault 2">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A8CD4E92-ED5D-49A7-B88E-A9936538744C}"/>
              </a:ext>
            </a:extLst>
          </p:cNvPr>
          <p:cNvPicPr>
            <a:picLocks noChangeAspect="1"/>
          </p:cNvPicPr>
          <p:nvPr userDrawn="1"/>
        </p:nvPicPr>
        <p:blipFill>
          <a:blip r:embed="rId2"/>
          <a:stretch>
            <a:fillRect/>
          </a:stretch>
        </p:blipFill>
        <p:spPr>
          <a:xfrm>
            <a:off x="10919510" y="6129580"/>
            <a:ext cx="558482" cy="484018"/>
          </a:xfrm>
          <a:prstGeom prst="rect">
            <a:avLst/>
          </a:prstGeom>
        </p:spPr>
      </p:pic>
      <p:sp>
        <p:nvSpPr>
          <p:cNvPr id="2" name="Title 1">
            <a:extLst>
              <a:ext uri="{FF2B5EF4-FFF2-40B4-BE49-F238E27FC236}">
                <a16:creationId xmlns:a16="http://schemas.microsoft.com/office/drawing/2014/main" id="{86C82CC1-C8BC-CA42-ACD6-F330E74FAB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F15320AF-ABA9-4743-9408-D63CEE3499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EAAA244F-A94B-D04E-902C-F1C6DC977119}"/>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CD874497-D7A0-2340-9B6F-51B0644DE8B5}"/>
              </a:ext>
            </a:extLst>
          </p:cNvPr>
          <p:cNvSpPr>
            <a:spLocks noGrp="1"/>
          </p:cNvSpPr>
          <p:nvPr>
            <p:ph type="ftr" sz="quarter" idx="11"/>
          </p:nvPr>
        </p:nvSpPr>
        <p:spPr/>
        <p:txBody>
          <a:bodyPr/>
          <a:lstStyle>
            <a:lvl1pPr>
              <a:defRPr/>
            </a:lvl1pPr>
          </a:lstStyle>
          <a:p>
            <a:r>
              <a:rPr lang="en-AU"/>
              <a:t>Lesson 1 – Pre-Test</a:t>
            </a:r>
            <a:endParaRPr lang="en-FR"/>
          </a:p>
        </p:txBody>
      </p:sp>
      <p:sp>
        <p:nvSpPr>
          <p:cNvPr id="6" name="Slide Number Placeholder 5">
            <a:extLst>
              <a:ext uri="{FF2B5EF4-FFF2-40B4-BE49-F238E27FC236}">
                <a16:creationId xmlns:a16="http://schemas.microsoft.com/office/drawing/2014/main" id="{B9F8BECD-BB58-E146-BBE1-F9F2DD6C228A}"/>
              </a:ext>
            </a:extLst>
          </p:cNvPr>
          <p:cNvSpPr>
            <a:spLocks noGrp="1"/>
          </p:cNvSpPr>
          <p:nvPr>
            <p:ph type="sldNum" sz="quarter" idx="12"/>
          </p:nvPr>
        </p:nvSpPr>
        <p:spPr>
          <a:xfrm>
            <a:off x="10919510" y="6173787"/>
            <a:ext cx="528002" cy="365125"/>
          </a:xfrm>
        </p:spPr>
        <p:txBody>
          <a:bodyPr/>
          <a:lstStyle>
            <a:lvl1pPr>
              <a:defRPr sz="1800" b="1">
                <a:solidFill>
                  <a:schemeClr val="bg1"/>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64991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0414-9873-4849-A377-65615F417B19}"/>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F3CD27C3-F821-454D-BF7A-AE7AA88107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B1090F84-4803-9846-A00B-8B6715EFCC4C}"/>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5EB6AA3F-4151-3548-80C1-DF9880F43CD9}"/>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7604800A-2FC7-FE43-92E7-DE97117005B6}"/>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04083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CAEC0E-36F4-BD43-AC52-C1F9DD19477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25D99DE9-6DEB-714A-8B38-E7DD6D1EF09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C579A5D-9A0E-D648-BDA2-F6F37DE66DC2}"/>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2FDCB295-30D6-C14B-B8E3-FF837D3A7ED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3C2BA695-21D7-8045-A4C1-655BC4AD044C}"/>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24333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6290-4966-A64A-A40E-28FE3FA62C3C}"/>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CE765E73-BA14-E34C-A8C8-AA24ABD47C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3">
            <a:extLst>
              <a:ext uri="{FF2B5EF4-FFF2-40B4-BE49-F238E27FC236}">
                <a16:creationId xmlns:a16="http://schemas.microsoft.com/office/drawing/2014/main" id="{AFAC7924-8527-4807-ACDF-EFE472D2E81B}"/>
              </a:ext>
            </a:extLst>
          </p:cNvPr>
          <p:cNvSpPr>
            <a:spLocks noGrp="1"/>
          </p:cNvSpPr>
          <p:nvPr>
            <p:ph type="dt" sz="half" idx="10"/>
          </p:nvPr>
        </p:nvSpPr>
        <p:spPr>
          <a:xfrm>
            <a:off x="838200" y="6173787"/>
            <a:ext cx="2743200" cy="365125"/>
          </a:xfrm>
        </p:spPr>
        <p:txBody>
          <a:bodyPr/>
          <a:lstStyle/>
          <a:p>
            <a:r>
              <a:rPr lang="LID4096"/>
              <a:t>2021</a:t>
            </a:r>
            <a:endParaRPr lang="en-FR"/>
          </a:p>
        </p:txBody>
      </p:sp>
      <p:sp>
        <p:nvSpPr>
          <p:cNvPr id="8" name="Footer Placeholder 4">
            <a:extLst>
              <a:ext uri="{FF2B5EF4-FFF2-40B4-BE49-F238E27FC236}">
                <a16:creationId xmlns:a16="http://schemas.microsoft.com/office/drawing/2014/main" id="{4C745CB0-357C-481F-8C4F-03EAA605FD97}"/>
              </a:ext>
            </a:extLst>
          </p:cNvPr>
          <p:cNvSpPr>
            <a:spLocks noGrp="1"/>
          </p:cNvSpPr>
          <p:nvPr>
            <p:ph type="ftr" sz="quarter" idx="11"/>
          </p:nvPr>
        </p:nvSpPr>
        <p:spPr>
          <a:xfrm>
            <a:off x="4038600" y="6173787"/>
            <a:ext cx="4114800" cy="365125"/>
          </a:xfrm>
        </p:spPr>
        <p:txBody>
          <a:bodyPr/>
          <a:lstStyle/>
          <a:p>
            <a:r>
              <a:rPr lang="en-AU"/>
              <a:t>Test</a:t>
            </a:r>
            <a:endParaRPr lang="en-FR"/>
          </a:p>
        </p:txBody>
      </p:sp>
      <p:sp>
        <p:nvSpPr>
          <p:cNvPr id="9" name="Slide Number Placeholder 5">
            <a:extLst>
              <a:ext uri="{FF2B5EF4-FFF2-40B4-BE49-F238E27FC236}">
                <a16:creationId xmlns:a16="http://schemas.microsoft.com/office/drawing/2014/main" id="{A3C0B58A-CD1B-4EA9-9F96-276AED6527A4}"/>
              </a:ext>
            </a:extLst>
          </p:cNvPr>
          <p:cNvSpPr>
            <a:spLocks noGrp="1"/>
          </p:cNvSpPr>
          <p:nvPr>
            <p:ph type="sldNum" sz="quarter" idx="12"/>
          </p:nvPr>
        </p:nvSpPr>
        <p:spPr>
          <a:xfrm>
            <a:off x="8610600" y="6173787"/>
            <a:ext cx="2743200" cy="365125"/>
          </a:xfrm>
        </p:spPr>
        <p:txBody>
          <a:bodyPr/>
          <a:lstStyle>
            <a:lvl1pPr>
              <a:defRPr b="1">
                <a:solidFill>
                  <a:srgbClr val="7030A0"/>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104419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D1AC-6543-1B42-9670-39A3443023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08C896BD-D0FC-B24A-8CB8-C2381909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06148E-8B7F-C148-A9EC-2EFB7B5B3E7B}"/>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D1BC8D49-06E9-A14C-AA9F-DCF33E9FD86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1892BA1D-5C17-2443-8D04-F6290246A06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41290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8635-6699-0F41-BFE1-8AC8AEFB2B5E}"/>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5B112E13-AA6F-0C48-BB80-01EACD7B64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CF65458F-FA00-1A4A-A36D-0588E431A9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EFBDDE5B-EAFD-2E47-99D2-CD9DE2A933A3}"/>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6122EC84-AFBD-E34D-A458-F40C79A8D08B}"/>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DFA1C4DC-1CA0-2D48-851A-EAE97B392B4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403547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0F7-27E4-C84E-88AC-12E5905622E5}"/>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77B87875-B2B3-7E4E-939A-16FEA3589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C15BEB-1A56-1143-B5F2-010F5F37DA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1F074BA2-0CB8-1C45-AE1F-F428808E3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00515E1-DA8D-1648-95DA-53190C6DD6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4B871B71-4253-EC42-AE86-77E7DDC12756}"/>
              </a:ext>
            </a:extLst>
          </p:cNvPr>
          <p:cNvSpPr>
            <a:spLocks noGrp="1"/>
          </p:cNvSpPr>
          <p:nvPr>
            <p:ph type="dt" sz="half" idx="10"/>
          </p:nvPr>
        </p:nvSpPr>
        <p:spPr/>
        <p:txBody>
          <a:bodyPr/>
          <a:lstStyle/>
          <a:p>
            <a:r>
              <a:rPr lang="LID4096"/>
              <a:t>2021</a:t>
            </a:r>
            <a:endParaRPr lang="en-FR"/>
          </a:p>
        </p:txBody>
      </p:sp>
      <p:sp>
        <p:nvSpPr>
          <p:cNvPr id="8" name="Footer Placeholder 7">
            <a:extLst>
              <a:ext uri="{FF2B5EF4-FFF2-40B4-BE49-F238E27FC236}">
                <a16:creationId xmlns:a16="http://schemas.microsoft.com/office/drawing/2014/main" id="{916CA258-6A1F-3243-BAB2-FB70670ECE76}"/>
              </a:ext>
            </a:extLst>
          </p:cNvPr>
          <p:cNvSpPr>
            <a:spLocks noGrp="1"/>
          </p:cNvSpPr>
          <p:nvPr>
            <p:ph type="ftr" sz="quarter" idx="11"/>
          </p:nvPr>
        </p:nvSpPr>
        <p:spPr/>
        <p:txBody>
          <a:bodyPr/>
          <a:lstStyle/>
          <a:p>
            <a:r>
              <a:rPr lang="en-AU"/>
              <a:t>Test</a:t>
            </a:r>
            <a:endParaRPr lang="en-FR"/>
          </a:p>
        </p:txBody>
      </p:sp>
      <p:sp>
        <p:nvSpPr>
          <p:cNvPr id="9" name="Slide Number Placeholder 8">
            <a:extLst>
              <a:ext uri="{FF2B5EF4-FFF2-40B4-BE49-F238E27FC236}">
                <a16:creationId xmlns:a16="http://schemas.microsoft.com/office/drawing/2014/main" id="{C7F2635A-62A9-2E49-85DC-39D4FFB802E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46621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9BC7-EAA7-284D-9B73-8655FBCB7BEF}"/>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C20F1597-296D-7B49-A324-694CDF44523E}"/>
              </a:ext>
            </a:extLst>
          </p:cNvPr>
          <p:cNvSpPr>
            <a:spLocks noGrp="1"/>
          </p:cNvSpPr>
          <p:nvPr>
            <p:ph type="dt" sz="half" idx="10"/>
          </p:nvPr>
        </p:nvSpPr>
        <p:spPr/>
        <p:txBody>
          <a:bodyPr/>
          <a:lstStyle/>
          <a:p>
            <a:r>
              <a:rPr lang="LID4096"/>
              <a:t>2021</a:t>
            </a:r>
            <a:endParaRPr lang="en-FR"/>
          </a:p>
        </p:txBody>
      </p:sp>
      <p:sp>
        <p:nvSpPr>
          <p:cNvPr id="4" name="Footer Placeholder 3">
            <a:extLst>
              <a:ext uri="{FF2B5EF4-FFF2-40B4-BE49-F238E27FC236}">
                <a16:creationId xmlns:a16="http://schemas.microsoft.com/office/drawing/2014/main" id="{0362851E-1B2A-BB47-AF5D-5F2256D0F6D3}"/>
              </a:ext>
            </a:extLst>
          </p:cNvPr>
          <p:cNvSpPr>
            <a:spLocks noGrp="1"/>
          </p:cNvSpPr>
          <p:nvPr>
            <p:ph type="ftr" sz="quarter" idx="11"/>
          </p:nvPr>
        </p:nvSpPr>
        <p:spPr/>
        <p:txBody>
          <a:bodyPr/>
          <a:lstStyle/>
          <a:p>
            <a:r>
              <a:rPr lang="en-AU"/>
              <a:t>Test</a:t>
            </a:r>
            <a:endParaRPr lang="en-FR"/>
          </a:p>
        </p:txBody>
      </p:sp>
      <p:sp>
        <p:nvSpPr>
          <p:cNvPr id="5" name="Slide Number Placeholder 4">
            <a:extLst>
              <a:ext uri="{FF2B5EF4-FFF2-40B4-BE49-F238E27FC236}">
                <a16:creationId xmlns:a16="http://schemas.microsoft.com/office/drawing/2014/main" id="{2E010F94-0B6A-0B45-8BCA-CB3C6F3BC67F}"/>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94472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DC5F8-6DC7-D04E-A6F6-09F24CE1CCF2}"/>
              </a:ext>
            </a:extLst>
          </p:cNvPr>
          <p:cNvSpPr>
            <a:spLocks noGrp="1"/>
          </p:cNvSpPr>
          <p:nvPr>
            <p:ph type="dt" sz="half" idx="10"/>
          </p:nvPr>
        </p:nvSpPr>
        <p:spPr/>
        <p:txBody>
          <a:bodyPr/>
          <a:lstStyle/>
          <a:p>
            <a:r>
              <a:rPr lang="LID4096"/>
              <a:t>2021</a:t>
            </a:r>
            <a:endParaRPr lang="en-FR"/>
          </a:p>
        </p:txBody>
      </p:sp>
      <p:sp>
        <p:nvSpPr>
          <p:cNvPr id="3" name="Footer Placeholder 2">
            <a:extLst>
              <a:ext uri="{FF2B5EF4-FFF2-40B4-BE49-F238E27FC236}">
                <a16:creationId xmlns:a16="http://schemas.microsoft.com/office/drawing/2014/main" id="{E9DD9156-8FB9-A84F-B77A-F9C23D33D34C}"/>
              </a:ext>
            </a:extLst>
          </p:cNvPr>
          <p:cNvSpPr>
            <a:spLocks noGrp="1"/>
          </p:cNvSpPr>
          <p:nvPr>
            <p:ph type="ftr" sz="quarter" idx="11"/>
          </p:nvPr>
        </p:nvSpPr>
        <p:spPr/>
        <p:txBody>
          <a:bodyPr/>
          <a:lstStyle/>
          <a:p>
            <a:r>
              <a:rPr lang="en-AU"/>
              <a:t>Test</a:t>
            </a:r>
            <a:endParaRPr lang="en-FR"/>
          </a:p>
        </p:txBody>
      </p:sp>
      <p:sp>
        <p:nvSpPr>
          <p:cNvPr id="4" name="Slide Number Placeholder 3">
            <a:extLst>
              <a:ext uri="{FF2B5EF4-FFF2-40B4-BE49-F238E27FC236}">
                <a16:creationId xmlns:a16="http://schemas.microsoft.com/office/drawing/2014/main" id="{5535489C-5E87-2B4A-B4D5-1FB1A2F14C1A}"/>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62961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847A-221E-2644-A57E-97D5A9CAD6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E45090FF-67B4-BF49-9470-207F1AB51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B7A8DD78-E123-AA4A-A877-520924D1A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2BC025-D36C-E74C-A425-78C6939A0F7C}"/>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D78CE522-1229-8C4E-AC41-A9ED5FCBCF89}"/>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8EF424E8-D5C1-4341-A23D-1ECB6AD3228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223807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48F7-7620-7D4B-9D6A-40042C20FA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6E86620B-7F99-CB41-B6B7-3749437E22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22247017-EE91-8C4B-B8AD-D34463EE4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A5BCF9-89D4-0A44-BB7B-3DCF00C88660}"/>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B19AD1EA-496C-AA44-92DE-A64E7935A4F0}"/>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5AE123A0-2135-334F-A58C-E55A863CDA79}"/>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3316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A8CB8-9B63-2041-8BDA-1FBC48E35B63}"/>
              </a:ext>
            </a:extLst>
          </p:cNvPr>
          <p:cNvSpPr>
            <a:spLocks noGrp="1"/>
          </p:cNvSpPr>
          <p:nvPr>
            <p:ph type="title"/>
          </p:nvPr>
        </p:nvSpPr>
        <p:spPr>
          <a:xfrm>
            <a:off x="838200" y="365125"/>
            <a:ext cx="10515600" cy="785495"/>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00E09AF7-8230-BB4A-85A7-50DD669D5FC8}"/>
              </a:ext>
            </a:extLst>
          </p:cNvPr>
          <p:cNvSpPr>
            <a:spLocks noGrp="1"/>
          </p:cNvSpPr>
          <p:nvPr>
            <p:ph type="body" idx="1"/>
          </p:nvPr>
        </p:nvSpPr>
        <p:spPr>
          <a:xfrm>
            <a:off x="838200" y="14573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F252065-EB62-1248-8EEC-2B9D3B5F4570}"/>
              </a:ext>
            </a:extLst>
          </p:cNvPr>
          <p:cNvSpPr>
            <a:spLocks noGrp="1"/>
          </p:cNvSpPr>
          <p:nvPr>
            <p:ph type="dt" sz="half" idx="2"/>
          </p:nvPr>
        </p:nvSpPr>
        <p:spPr>
          <a:xfrm>
            <a:off x="838200" y="61737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LID4096"/>
              <a:t>2021</a:t>
            </a:r>
            <a:endParaRPr lang="en-FR"/>
          </a:p>
        </p:txBody>
      </p:sp>
      <p:sp>
        <p:nvSpPr>
          <p:cNvPr id="5" name="Footer Placeholder 4">
            <a:extLst>
              <a:ext uri="{FF2B5EF4-FFF2-40B4-BE49-F238E27FC236}">
                <a16:creationId xmlns:a16="http://schemas.microsoft.com/office/drawing/2014/main" id="{0184EB2C-249D-314D-AC70-6BACEA6886D0}"/>
              </a:ext>
            </a:extLst>
          </p:cNvPr>
          <p:cNvSpPr>
            <a:spLocks noGrp="1"/>
          </p:cNvSpPr>
          <p:nvPr>
            <p:ph type="ftr" sz="quarter" idx="3"/>
          </p:nvPr>
        </p:nvSpPr>
        <p:spPr>
          <a:xfrm>
            <a:off x="4038600" y="617378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Test</a:t>
            </a:r>
            <a:endParaRPr lang="en-FR"/>
          </a:p>
        </p:txBody>
      </p:sp>
      <p:sp>
        <p:nvSpPr>
          <p:cNvPr id="6" name="Slide Number Placeholder 5">
            <a:extLst>
              <a:ext uri="{FF2B5EF4-FFF2-40B4-BE49-F238E27FC236}">
                <a16:creationId xmlns:a16="http://schemas.microsoft.com/office/drawing/2014/main" id="{D765D134-A4A3-204A-B809-FB2F4E7E6D44}"/>
              </a:ext>
            </a:extLst>
          </p:cNvPr>
          <p:cNvSpPr>
            <a:spLocks noGrp="1"/>
          </p:cNvSpPr>
          <p:nvPr>
            <p:ph type="sldNum" sz="quarter" idx="4"/>
          </p:nvPr>
        </p:nvSpPr>
        <p:spPr>
          <a:xfrm>
            <a:off x="8610600" y="617378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AU"/>
              <a:t>5</a:t>
            </a:r>
            <a:endParaRPr lang="en-FR"/>
          </a:p>
        </p:txBody>
      </p:sp>
    </p:spTree>
    <p:extLst>
      <p:ext uri="{BB962C8B-B14F-4D97-AF65-F5344CB8AC3E}">
        <p14:creationId xmlns:p14="http://schemas.microsoft.com/office/powerpoint/2010/main" val="14929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jp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2.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1.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xml"/><Relationship Id="rId7" Type="http://schemas.openxmlformats.org/officeDocument/2006/relationships/image" Target="../media/image45.svg"/><Relationship Id="rId12" Type="http://schemas.openxmlformats.org/officeDocument/2006/relationships/image" Target="../media/image6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png"/><Relationship Id="rId11" Type="http://schemas.openxmlformats.org/officeDocument/2006/relationships/image" Target="../media/image49.svg"/><Relationship Id="rId5" Type="http://schemas.openxmlformats.org/officeDocument/2006/relationships/image" Target="../media/image1.png"/><Relationship Id="rId10" Type="http://schemas.openxmlformats.org/officeDocument/2006/relationships/image" Target="../media/image67.png"/><Relationship Id="rId4" Type="http://schemas.openxmlformats.org/officeDocument/2006/relationships/notesSlide" Target="../notesSlides/notesSlide11.xml"/><Relationship Id="rId9"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image" Target="../media/image20.svg"/><Relationship Id="rId10" Type="http://schemas.openxmlformats.org/officeDocument/2006/relationships/image" Target="../media/image70.svg"/><Relationship Id="rId4" Type="http://schemas.openxmlformats.org/officeDocument/2006/relationships/image" Target="../media/image19.pn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7.png"/><Relationship Id="rId5" Type="http://schemas.openxmlformats.org/officeDocument/2006/relationships/image" Target="../media/image19.png"/><Relationship Id="rId10" Type="http://schemas.openxmlformats.org/officeDocument/2006/relationships/image" Target="../media/image26.svg"/><Relationship Id="rId4" Type="http://schemas.openxmlformats.org/officeDocument/2006/relationships/image" Target="../media/image1.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5.png"/><Relationship Id="rId10" Type="http://schemas.openxmlformats.org/officeDocument/2006/relationships/image" Target="../media/image24.svg"/><Relationship Id="rId4" Type="http://schemas.openxmlformats.org/officeDocument/2006/relationships/image" Target="../media/image1.png"/><Relationship Id="rId9" Type="http://schemas.openxmlformats.org/officeDocument/2006/relationships/image" Target="../media/image23.png"/><Relationship Id="rId14"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www.caper.com.a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30.svg"/><Relationship Id="rId4" Type="http://schemas.openxmlformats.org/officeDocument/2006/relationships/image" Target="../media/image1.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11" Type="http://schemas.microsoft.com/office/2011/relationships/webextension" Target="../webextensions/webextension1.xml"/><Relationship Id="rId5" Type="http://schemas.openxmlformats.org/officeDocument/2006/relationships/image" Target="../media/image20.svg"/><Relationship Id="rId15" Type="http://schemas.openxmlformats.org/officeDocument/2006/relationships/image" Target="../media/image5.png"/><Relationship Id="rId10" Type="http://schemas.openxmlformats.org/officeDocument/2006/relationships/image" Target="../media/image35.svg"/><Relationship Id="rId4" Type="http://schemas.openxmlformats.org/officeDocument/2006/relationships/image" Target="../media/image19.png"/><Relationship Id="rId9" Type="http://schemas.openxmlformats.org/officeDocument/2006/relationships/image" Target="../media/image34.png"/><Relationship Id="rId14"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42.svg"/><Relationship Id="rId5" Type="http://schemas.openxmlformats.org/officeDocument/2006/relationships/image" Target="../media/image20.svg"/><Relationship Id="rId10" Type="http://schemas.openxmlformats.org/officeDocument/2006/relationships/image" Target="../media/image41.png"/><Relationship Id="rId4" Type="http://schemas.openxmlformats.org/officeDocument/2006/relationships/image" Target="../media/image19.png"/><Relationship Id="rId9" Type="http://schemas.openxmlformats.org/officeDocument/2006/relationships/image" Target="../media/image40.svg"/></Relationships>
</file>

<file path=ppt/slides/_rels/slide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3.png"/><Relationship Id="rId21" Type="http://schemas.openxmlformats.org/officeDocument/2006/relationships/image" Target="../media/image59.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8.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5.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49.svg"/><Relationship Id="rId19" Type="http://schemas.openxmlformats.org/officeDocument/2006/relationships/image" Target="../media/image57.png"/><Relationship Id="rId4" Type="http://schemas.openxmlformats.org/officeDocument/2006/relationships/image" Target="../media/image1.png"/><Relationship Id="rId9" Type="http://schemas.openxmlformats.org/officeDocument/2006/relationships/image" Target="../media/image48.png"/><Relationship Id="rId1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svg"/><Relationship Id="rId10"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ackground pattern&#10;&#10;Description automatically generated">
            <a:extLst>
              <a:ext uri="{FF2B5EF4-FFF2-40B4-BE49-F238E27FC236}">
                <a16:creationId xmlns:a16="http://schemas.microsoft.com/office/drawing/2014/main" id="{52CA5307-E1D3-43D2-9586-AE9177EDFBD5}"/>
              </a:ext>
            </a:extLst>
          </p:cNvPr>
          <p:cNvPicPr>
            <a:picLocks noChangeAspect="1"/>
          </p:cNvPicPr>
          <p:nvPr/>
        </p:nvPicPr>
        <p:blipFill>
          <a:blip r:embed="rId3"/>
          <a:stretch>
            <a:fillRect/>
          </a:stretch>
        </p:blipFill>
        <p:spPr>
          <a:xfrm>
            <a:off x="-37029" y="0"/>
            <a:ext cx="12192000" cy="6905626"/>
          </a:xfrm>
          <a:prstGeom prst="rect">
            <a:avLst/>
          </a:prstGeom>
        </p:spPr>
      </p:pic>
      <p:sp>
        <p:nvSpPr>
          <p:cNvPr id="3" name="Rectangle 2">
            <a:extLst>
              <a:ext uri="{FF2B5EF4-FFF2-40B4-BE49-F238E27FC236}">
                <a16:creationId xmlns:a16="http://schemas.microsoft.com/office/drawing/2014/main" id="{F220FB7D-C949-4A77-BEFA-D08CB63BB95A}"/>
              </a:ext>
            </a:extLst>
          </p:cNvPr>
          <p:cNvSpPr/>
          <p:nvPr/>
        </p:nvSpPr>
        <p:spPr>
          <a:xfrm>
            <a:off x="-16355" y="5513416"/>
            <a:ext cx="12192000" cy="752512"/>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2956659E-EE13-436E-A5C4-C26681D1B5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0876" y="4078429"/>
            <a:ext cx="305392" cy="287427"/>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35EFD0FD-55A8-89A3-B90A-10BA916FBE7D}"/>
              </a:ext>
            </a:extLst>
          </p:cNvPr>
          <p:cNvPicPr>
            <a:picLocks noChangeAspect="1"/>
          </p:cNvPicPr>
          <p:nvPr/>
        </p:nvPicPr>
        <p:blipFill>
          <a:blip r:embed="rId6"/>
          <a:stretch>
            <a:fillRect/>
          </a:stretch>
        </p:blipFill>
        <p:spPr>
          <a:xfrm>
            <a:off x="4805397" y="4500417"/>
            <a:ext cx="2035834" cy="562848"/>
          </a:xfrm>
          <a:prstGeom prst="rect">
            <a:avLst/>
          </a:prstGeom>
        </p:spPr>
      </p:pic>
      <p:pic>
        <p:nvPicPr>
          <p:cNvPr id="4" name="Graphic 12">
            <a:extLst>
              <a:ext uri="{FF2B5EF4-FFF2-40B4-BE49-F238E27FC236}">
                <a16:creationId xmlns:a16="http://schemas.microsoft.com/office/drawing/2014/main" id="{D50CD1B3-CFEA-4738-B7F0-EDCAE81C29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0769" y="5632192"/>
            <a:ext cx="6240214" cy="510560"/>
          </a:xfrm>
          <a:prstGeom prst="rect">
            <a:avLst/>
          </a:prstGeom>
        </p:spPr>
      </p:pic>
      <p:pic>
        <p:nvPicPr>
          <p:cNvPr id="5" name="Graphic 16">
            <a:extLst>
              <a:ext uri="{FF2B5EF4-FFF2-40B4-BE49-F238E27FC236}">
                <a16:creationId xmlns:a16="http://schemas.microsoft.com/office/drawing/2014/main" id="{C5AA5107-0A1D-40A8-99BD-3E60C6E691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47124" y="5738701"/>
            <a:ext cx="1216460" cy="288347"/>
          </a:xfrm>
          <a:prstGeom prst="rect">
            <a:avLst/>
          </a:prstGeom>
        </p:spPr>
      </p:pic>
      <p:pic>
        <p:nvPicPr>
          <p:cNvPr id="6" name="Graphic 21">
            <a:extLst>
              <a:ext uri="{FF2B5EF4-FFF2-40B4-BE49-F238E27FC236}">
                <a16:creationId xmlns:a16="http://schemas.microsoft.com/office/drawing/2014/main" id="{8F6BA3CC-4004-A95A-5B8C-6FEB419C75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37735" y="5697451"/>
            <a:ext cx="1216460" cy="310102"/>
          </a:xfrm>
          <a:prstGeom prst="rect">
            <a:avLst/>
          </a:prstGeom>
        </p:spPr>
      </p:pic>
      <p:pic>
        <p:nvPicPr>
          <p:cNvPr id="7" name="Graphic 22">
            <a:extLst>
              <a:ext uri="{FF2B5EF4-FFF2-40B4-BE49-F238E27FC236}">
                <a16:creationId xmlns:a16="http://schemas.microsoft.com/office/drawing/2014/main" id="{B9906F21-E4F8-4AC7-8DF2-35E5F758A9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95155" y="5764421"/>
            <a:ext cx="1017390" cy="298095"/>
          </a:xfrm>
          <a:prstGeom prst="rect">
            <a:avLst/>
          </a:prstGeom>
        </p:spPr>
      </p:pic>
      <p:pic>
        <p:nvPicPr>
          <p:cNvPr id="8" name="Picture 7" descr="Text&#10;&#10;Description automatically generated">
            <a:extLst>
              <a:ext uri="{FF2B5EF4-FFF2-40B4-BE49-F238E27FC236}">
                <a16:creationId xmlns:a16="http://schemas.microsoft.com/office/drawing/2014/main" id="{F5275475-19FC-884A-B59F-5F8C8DEF8DAC}"/>
              </a:ext>
            </a:extLst>
          </p:cNvPr>
          <p:cNvPicPr>
            <a:picLocks noChangeAspect="1"/>
          </p:cNvPicPr>
          <p:nvPr/>
        </p:nvPicPr>
        <p:blipFill>
          <a:blip r:embed="rId15"/>
          <a:stretch>
            <a:fillRect/>
          </a:stretch>
        </p:blipFill>
        <p:spPr>
          <a:xfrm>
            <a:off x="10807553" y="5703234"/>
            <a:ext cx="773477" cy="359282"/>
          </a:xfrm>
          <a:prstGeom prst="rect">
            <a:avLst/>
          </a:prstGeom>
        </p:spPr>
      </p:pic>
      <p:sp>
        <p:nvSpPr>
          <p:cNvPr id="12" name="TextBox 17">
            <a:extLst>
              <a:ext uri="{FF2B5EF4-FFF2-40B4-BE49-F238E27FC236}">
                <a16:creationId xmlns:a16="http://schemas.microsoft.com/office/drawing/2014/main" id="{26E81A43-1528-B324-708B-CD68AB6A80DD}"/>
              </a:ext>
            </a:extLst>
          </p:cNvPr>
          <p:cNvSpPr txBox="1"/>
          <p:nvPr/>
        </p:nvSpPr>
        <p:spPr>
          <a:xfrm>
            <a:off x="301017" y="5621729"/>
            <a:ext cx="5082447" cy="59862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95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Phillip T </a:t>
            </a:r>
            <a:r>
              <a:rPr kumimoji="0" lang="en-AU" sz="1600" b="1" i="0" u="none" strike="noStrike" kern="1200" cap="none" spc="0" normalizeH="0" baseline="0" noProof="0" dirty="0" err="1">
                <a:ln>
                  <a:noFill/>
                </a:ln>
                <a:solidFill>
                  <a:prstClr val="white"/>
                </a:solidFill>
                <a:effectLst/>
                <a:uLnTx/>
                <a:uFillTx/>
                <a:latin typeface="Poppins" panose="00000500000000000000" pitchFamily="2" charset="0"/>
                <a:ea typeface="+mn-ea"/>
                <a:cs typeface="Poppins" panose="00000500000000000000" pitchFamily="2" charset="0"/>
              </a:rPr>
              <a:t>Slee</a:t>
            </a:r>
            <a:r>
              <a:rPr kumimoji="0" lang="en-AU" sz="16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 (</a:t>
            </a:r>
            <a:r>
              <a:rPr kumimoji="0" lang="en-AU" sz="1600" b="1" i="0" u="none" strike="noStrike" kern="1200" cap="none" spc="0" normalizeH="0" baseline="0" noProof="0" dirty="0" err="1">
                <a:ln>
                  <a:noFill/>
                </a:ln>
                <a:solidFill>
                  <a:prstClr val="white"/>
                </a:solidFill>
                <a:effectLst/>
                <a:uLnTx/>
                <a:uFillTx/>
                <a:latin typeface="Poppins" panose="00000500000000000000" pitchFamily="2" charset="0"/>
                <a:ea typeface="+mn-ea"/>
                <a:cs typeface="Poppins" panose="00000500000000000000" pitchFamily="2" charset="0"/>
              </a:rPr>
              <a:t>Ph.D</a:t>
            </a:r>
            <a:r>
              <a:rPr kumimoji="0" lang="en-AU" sz="16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       Grace </a:t>
            </a:r>
            <a:r>
              <a:rPr kumimoji="0" lang="en-AU" sz="1600" b="1" i="0" u="none" strike="noStrike" kern="1200" cap="none" spc="0" normalizeH="0" baseline="0" noProof="0" dirty="0" err="1">
                <a:ln>
                  <a:noFill/>
                </a:ln>
                <a:solidFill>
                  <a:prstClr val="white"/>
                </a:solidFill>
                <a:effectLst/>
                <a:uLnTx/>
                <a:uFillTx/>
                <a:latin typeface="Poppins" panose="00000500000000000000" pitchFamily="2" charset="0"/>
                <a:ea typeface="+mn-ea"/>
                <a:cs typeface="Poppins" panose="00000500000000000000" pitchFamily="2" charset="0"/>
              </a:rPr>
              <a:t>Skrzypiec</a:t>
            </a:r>
            <a:r>
              <a:rPr kumimoji="0" lang="en-AU" sz="16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 (</a:t>
            </a:r>
            <a:r>
              <a:rPr kumimoji="0" lang="en-AU" sz="1600" b="1" i="0" u="none" strike="noStrike" kern="1200" cap="none" spc="0" normalizeH="0" baseline="0" noProof="0" dirty="0" err="1">
                <a:ln>
                  <a:noFill/>
                </a:ln>
                <a:solidFill>
                  <a:prstClr val="white"/>
                </a:solidFill>
                <a:effectLst/>
                <a:uLnTx/>
                <a:uFillTx/>
                <a:latin typeface="Poppins" panose="00000500000000000000" pitchFamily="2" charset="0"/>
                <a:ea typeface="+mn-ea"/>
                <a:cs typeface="Poppins" panose="00000500000000000000" pitchFamily="2" charset="0"/>
              </a:rPr>
              <a:t>Ph.D</a:t>
            </a:r>
            <a:r>
              <a:rPr kumimoji="0" lang="en-AU" sz="16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     </a:t>
            </a:r>
          </a:p>
          <a:p>
            <a:pPr marL="0" marR="0" lvl="0" indent="0" algn="l" defTabSz="914400" rtl="0" eaLnBrk="1" fontAlgn="auto" latinLnBrk="0" hangingPunct="1">
              <a:lnSpc>
                <a:spcPts val="195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John Mannion        Chris McDermott</a:t>
            </a:r>
            <a:endParaRPr kumimoji="0" lang="en-FR" sz="16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pic>
        <p:nvPicPr>
          <p:cNvPr id="9" name="Εικόνα 8">
            <a:extLst>
              <a:ext uri="{FF2B5EF4-FFF2-40B4-BE49-F238E27FC236}">
                <a16:creationId xmlns:a16="http://schemas.microsoft.com/office/drawing/2014/main" id="{4D5B6B22-E830-CAD6-6855-31BCD4B3B006}"/>
              </a:ext>
            </a:extLst>
          </p:cNvPr>
          <p:cNvPicPr>
            <a:picLocks noChangeAspect="1"/>
          </p:cNvPicPr>
          <p:nvPr/>
        </p:nvPicPr>
        <p:blipFill>
          <a:blip r:embed="rId16"/>
          <a:stretch>
            <a:fillRect/>
          </a:stretch>
        </p:blipFill>
        <p:spPr>
          <a:xfrm>
            <a:off x="3104919" y="115563"/>
            <a:ext cx="5706048" cy="4599295"/>
          </a:xfrm>
          <a:prstGeom prst="rect">
            <a:avLst/>
          </a:prstGeom>
        </p:spPr>
      </p:pic>
      <p:sp>
        <p:nvSpPr>
          <p:cNvPr id="14" name="Rectangle 2">
            <a:extLst>
              <a:ext uri="{FF2B5EF4-FFF2-40B4-BE49-F238E27FC236}">
                <a16:creationId xmlns:a16="http://schemas.microsoft.com/office/drawing/2014/main" id="{9E3F7A5B-F536-4466-B356-B1A3AD7BFC11}"/>
              </a:ext>
            </a:extLst>
          </p:cNvPr>
          <p:cNvSpPr/>
          <p:nvPr/>
        </p:nvSpPr>
        <p:spPr>
          <a:xfrm>
            <a:off x="-16355" y="6264014"/>
            <a:ext cx="12192000" cy="805099"/>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Google Shape;55;p2">
            <a:extLst>
              <a:ext uri="{FF2B5EF4-FFF2-40B4-BE49-F238E27FC236}">
                <a16:creationId xmlns:a16="http://schemas.microsoft.com/office/drawing/2014/main" id="{3E64703B-89F0-4BEC-9F56-0224A2FBFC5C}"/>
              </a:ext>
            </a:extLst>
          </p:cNvPr>
          <p:cNvSpPr txBox="1"/>
          <p:nvPr/>
        </p:nvSpPr>
        <p:spPr>
          <a:xfrm>
            <a:off x="1" y="6339386"/>
            <a:ext cx="5251814" cy="743393"/>
          </a:xfrm>
          <a:prstGeom prst="rect">
            <a:avLst/>
          </a:prstGeom>
          <a:noFill/>
          <a:ln>
            <a:noFill/>
          </a:ln>
        </p:spPr>
        <p:txBody>
          <a:bodyPr spcFirstLastPara="1" wrap="square" lIns="0" tIns="12050" rIns="0" bIns="0" anchor="t" anchorCtr="0">
            <a:spAutoFit/>
          </a:bodyPr>
          <a:lstStyle/>
          <a:p>
            <a:pPr marL="1067435" marR="5080" lvl="0" indent="-1054735" algn="ctr" defTabSz="914400" rtl="0" eaLnBrk="1" fontAlgn="auto" latinLnBrk="0" hangingPunct="1">
              <a:lnSpc>
                <a:spcPct val="132300"/>
              </a:lnSpc>
              <a:spcBef>
                <a:spcPts val="0"/>
              </a:spcBef>
              <a:spcAft>
                <a:spcPts val="0"/>
              </a:spcAft>
              <a:buClr>
                <a:srgbClr val="000000"/>
              </a:buClr>
              <a:buSzTx/>
              <a:buFont typeface="Arial"/>
              <a:buNone/>
              <a:tabLst/>
              <a:defRPr/>
            </a:pPr>
            <a:r>
              <a:rPr lang="el-GR" b="1" dirty="0">
                <a:solidFill>
                  <a:srgbClr val="FFFFFF"/>
                </a:solidFill>
                <a:latin typeface="Tahoma"/>
                <a:ea typeface="Tahoma"/>
                <a:cs typeface="Tahoma"/>
                <a:sym typeface="Tahoma"/>
              </a:rPr>
              <a:t>Χριστίνα </a:t>
            </a:r>
            <a:r>
              <a:rPr lang="el-GR" b="1" dirty="0" err="1">
                <a:solidFill>
                  <a:srgbClr val="FFFFFF"/>
                </a:solidFill>
                <a:latin typeface="Tahoma"/>
                <a:ea typeface="Tahoma"/>
                <a:cs typeface="Tahoma"/>
                <a:sym typeface="Tahoma"/>
              </a:rPr>
              <a:t>Ρούση</a:t>
            </a:r>
            <a:r>
              <a:rPr lang="en-US" b="1" dirty="0">
                <a:solidFill>
                  <a:srgbClr val="FFFFFF"/>
                </a:solidFill>
                <a:latin typeface="Tahoma"/>
                <a:ea typeface="Tahoma"/>
                <a:cs typeface="Tahoma"/>
                <a:sym typeface="Tahoma"/>
              </a:rPr>
              <a:t> </a:t>
            </a:r>
            <a:r>
              <a:rPr lang="el-GR" b="1" dirty="0" err="1">
                <a:solidFill>
                  <a:srgbClr val="FFFFFF"/>
                </a:solidFill>
                <a:latin typeface="Tahoma"/>
                <a:ea typeface="Tahoma"/>
                <a:cs typeface="Tahoma"/>
                <a:sym typeface="Tahoma"/>
              </a:rPr>
              <a:t>Βάσια</a:t>
            </a:r>
            <a:r>
              <a:rPr lang="el-GR" b="1" dirty="0">
                <a:solidFill>
                  <a:srgbClr val="FFFFFF"/>
                </a:solidFill>
                <a:latin typeface="Tahoma"/>
                <a:ea typeface="Tahoma"/>
                <a:cs typeface="Tahoma"/>
                <a:sym typeface="Tahoma"/>
              </a:rPr>
              <a:t> </a:t>
            </a:r>
            <a:r>
              <a:rPr lang="el-GR" b="1" dirty="0" err="1">
                <a:solidFill>
                  <a:srgbClr val="FFFFFF"/>
                </a:solidFill>
                <a:latin typeface="Tahoma"/>
                <a:ea typeface="Tahoma"/>
                <a:cs typeface="Tahoma"/>
                <a:sym typeface="Tahoma"/>
              </a:rPr>
              <a:t>Μακρυδάκη</a:t>
            </a:r>
            <a:r>
              <a:rPr lang="el-GR" b="1" dirty="0">
                <a:solidFill>
                  <a:srgbClr val="FFFFFF"/>
                </a:solidFill>
                <a:latin typeface="Tahoma"/>
                <a:ea typeface="Tahoma"/>
                <a:cs typeface="Tahoma"/>
                <a:sym typeface="Tahoma"/>
              </a:rPr>
              <a:t> </a:t>
            </a:r>
            <a:endParaRPr lang="en-US" b="1" dirty="0">
              <a:solidFill>
                <a:srgbClr val="FFFFFF"/>
              </a:solidFill>
              <a:latin typeface="Tahoma"/>
              <a:ea typeface="Tahoma"/>
              <a:cs typeface="Tahoma"/>
              <a:sym typeface="Tahoma"/>
            </a:endParaRPr>
          </a:p>
          <a:p>
            <a:pPr marL="1067435" marR="5080" lvl="0" indent="-1054735" algn="ctr" defTabSz="914400" rtl="0" eaLnBrk="1" fontAlgn="auto" latinLnBrk="0" hangingPunct="1">
              <a:lnSpc>
                <a:spcPct val="132300"/>
              </a:lnSpc>
              <a:spcBef>
                <a:spcPts val="0"/>
              </a:spcBef>
              <a:spcAft>
                <a:spcPts val="0"/>
              </a:spcAft>
              <a:buClr>
                <a:srgbClr val="000000"/>
              </a:buClr>
              <a:buSzTx/>
              <a:buFont typeface="Arial"/>
              <a:buNone/>
              <a:tabLst/>
              <a:defRPr/>
            </a:pPr>
            <a:r>
              <a:rPr lang="el-GR" b="1" dirty="0">
                <a:solidFill>
                  <a:srgbClr val="FFFFFF"/>
                </a:solidFill>
                <a:latin typeface="Tahoma"/>
                <a:ea typeface="Tahoma"/>
                <a:cs typeface="Tahoma"/>
                <a:sym typeface="Tahoma"/>
              </a:rPr>
              <a:t>Ελένη Ανδρέου</a:t>
            </a:r>
            <a:endParaRPr b="1" dirty="0">
              <a:solidFill>
                <a:srgbClr val="FFFFFF"/>
              </a:solidFill>
              <a:latin typeface="Tahoma"/>
              <a:ea typeface="Tahoma"/>
              <a:cs typeface="Tahoma"/>
              <a:sym typeface="Tahoma"/>
            </a:endParaRPr>
          </a:p>
        </p:txBody>
      </p:sp>
      <p:pic>
        <p:nvPicPr>
          <p:cNvPr id="17" name="Εικόνα 16">
            <a:extLst>
              <a:ext uri="{FF2B5EF4-FFF2-40B4-BE49-F238E27FC236}">
                <a16:creationId xmlns:a16="http://schemas.microsoft.com/office/drawing/2014/main" id="{2412A4BB-E7ED-40FC-94DD-7DB8A5993858}"/>
              </a:ext>
            </a:extLst>
          </p:cNvPr>
          <p:cNvPicPr>
            <a:picLocks noChangeAspect="1"/>
          </p:cNvPicPr>
          <p:nvPr/>
        </p:nvPicPr>
        <p:blipFill>
          <a:blip r:embed="rId17"/>
          <a:stretch>
            <a:fillRect/>
          </a:stretch>
        </p:blipFill>
        <p:spPr>
          <a:xfrm>
            <a:off x="5504347" y="6381152"/>
            <a:ext cx="1599006" cy="524474"/>
          </a:xfrm>
          <a:prstGeom prst="rect">
            <a:avLst/>
          </a:prstGeom>
        </p:spPr>
      </p:pic>
      <p:pic>
        <p:nvPicPr>
          <p:cNvPr id="18" name="Εικόνα 17">
            <a:extLst>
              <a:ext uri="{FF2B5EF4-FFF2-40B4-BE49-F238E27FC236}">
                <a16:creationId xmlns:a16="http://schemas.microsoft.com/office/drawing/2014/main" id="{5D6DBBC9-68A8-448B-BB78-302A2E944743}"/>
              </a:ext>
            </a:extLst>
          </p:cNvPr>
          <p:cNvPicPr>
            <a:picLocks noChangeAspect="1"/>
          </p:cNvPicPr>
          <p:nvPr/>
        </p:nvPicPr>
        <p:blipFill>
          <a:blip r:embed="rId18"/>
          <a:stretch>
            <a:fillRect/>
          </a:stretch>
        </p:blipFill>
        <p:spPr>
          <a:xfrm>
            <a:off x="7580583" y="6353300"/>
            <a:ext cx="1686606" cy="593157"/>
          </a:xfrm>
          <a:prstGeom prst="rect">
            <a:avLst/>
          </a:prstGeom>
        </p:spPr>
      </p:pic>
      <p:pic>
        <p:nvPicPr>
          <p:cNvPr id="19" name="Εικόνα 18">
            <a:extLst>
              <a:ext uri="{FF2B5EF4-FFF2-40B4-BE49-F238E27FC236}">
                <a16:creationId xmlns:a16="http://schemas.microsoft.com/office/drawing/2014/main" id="{8CE84BD9-812D-4A1D-A23B-98C604DD2E78}"/>
              </a:ext>
            </a:extLst>
          </p:cNvPr>
          <p:cNvPicPr>
            <a:picLocks noChangeAspect="1"/>
          </p:cNvPicPr>
          <p:nvPr/>
        </p:nvPicPr>
        <p:blipFill>
          <a:blip r:embed="rId19"/>
          <a:stretch>
            <a:fillRect/>
          </a:stretch>
        </p:blipFill>
        <p:spPr>
          <a:xfrm>
            <a:off x="9952383" y="6399893"/>
            <a:ext cx="1394118" cy="531365"/>
          </a:xfrm>
          <a:prstGeom prst="rect">
            <a:avLst/>
          </a:prstGeom>
        </p:spPr>
      </p:pic>
    </p:spTree>
    <p:extLst>
      <p:ext uri="{BB962C8B-B14F-4D97-AF65-F5344CB8AC3E}">
        <p14:creationId xmlns:p14="http://schemas.microsoft.com/office/powerpoint/2010/main" val="4188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70C36980-D17B-4521-A9E3-6D3C9A62567D}"/>
              </a:ext>
            </a:extLst>
          </p:cNvPr>
          <p:cNvPicPr>
            <a:picLocks noChangeAspect="1"/>
          </p:cNvPicPr>
          <p:nvPr/>
        </p:nvPicPr>
        <p:blipFill>
          <a:blip r:embed="rId3"/>
          <a:stretch>
            <a:fillRect/>
          </a:stretch>
        </p:blipFill>
        <p:spPr>
          <a:xfrm>
            <a:off x="0" y="-19974"/>
            <a:ext cx="12192000" cy="6877974"/>
          </a:xfrm>
          <a:prstGeom prst="rect">
            <a:avLst/>
          </a:prstGeom>
        </p:spPr>
      </p:pic>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10</a:t>
            </a:fld>
            <a:endParaRPr lang="en-FR"/>
          </a:p>
        </p:txBody>
      </p:sp>
      <p:pic>
        <p:nvPicPr>
          <p:cNvPr id="47" name="Picture 46" descr="A picture containing background pattern&#10;&#10;Description automatically generated">
            <a:extLst>
              <a:ext uri="{FF2B5EF4-FFF2-40B4-BE49-F238E27FC236}">
                <a16:creationId xmlns:a16="http://schemas.microsoft.com/office/drawing/2014/main" id="{6D9C52BC-766A-44E2-B0EA-7A404BA4E020}"/>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52" name="Slide Number Placeholder 12">
            <a:extLst>
              <a:ext uri="{FF2B5EF4-FFF2-40B4-BE49-F238E27FC236}">
                <a16:creationId xmlns:a16="http://schemas.microsoft.com/office/drawing/2014/main" id="{2958E7F2-47D7-4058-B557-A36D095FA82F}"/>
              </a:ext>
            </a:extLst>
          </p:cNvPr>
          <p:cNvSpPr txBox="1">
            <a:spLocks/>
          </p:cNvSpPr>
          <p:nvPr/>
        </p:nvSpPr>
        <p:spPr>
          <a:xfrm>
            <a:off x="10988324" y="6125112"/>
            <a:ext cx="574724"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10</a:t>
            </a:fld>
            <a:endParaRPr lang="en-FR" sz="2400">
              <a:solidFill>
                <a:schemeClr val="bg1"/>
              </a:solidFill>
            </a:endParaRPr>
          </a:p>
        </p:txBody>
      </p:sp>
      <p:pic>
        <p:nvPicPr>
          <p:cNvPr id="9" name="Graphic 8">
            <a:extLst>
              <a:ext uri="{FF2B5EF4-FFF2-40B4-BE49-F238E27FC236}">
                <a16:creationId xmlns:a16="http://schemas.microsoft.com/office/drawing/2014/main" id="{96319606-2B47-4675-88DB-BD17E1DACBE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7459"/>
          <a:stretch/>
        </p:blipFill>
        <p:spPr>
          <a:xfrm>
            <a:off x="7823941" y="2251465"/>
            <a:ext cx="2876079" cy="4606536"/>
          </a:xfrm>
          <a:prstGeom prst="rect">
            <a:avLst/>
          </a:prstGeom>
        </p:spPr>
      </p:pic>
      <p:pic>
        <p:nvPicPr>
          <p:cNvPr id="3" name="Graphic 2">
            <a:extLst>
              <a:ext uri="{FF2B5EF4-FFF2-40B4-BE49-F238E27FC236}">
                <a16:creationId xmlns:a16="http://schemas.microsoft.com/office/drawing/2014/main" id="{ADC1CF90-6563-4428-90EC-FE48B9DE96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27313" y="957943"/>
            <a:ext cx="6328229" cy="4131737"/>
          </a:xfrm>
          <a:prstGeom prst="rect">
            <a:avLst/>
          </a:prstGeom>
        </p:spPr>
      </p:pic>
      <p:sp>
        <p:nvSpPr>
          <p:cNvPr id="22" name="TextBox 21">
            <a:extLst>
              <a:ext uri="{FF2B5EF4-FFF2-40B4-BE49-F238E27FC236}">
                <a16:creationId xmlns:a16="http://schemas.microsoft.com/office/drawing/2014/main" id="{3DADE81A-D94B-43DE-B3FC-D1D1042A4975}"/>
              </a:ext>
            </a:extLst>
          </p:cNvPr>
          <p:cNvSpPr txBox="1"/>
          <p:nvPr/>
        </p:nvSpPr>
        <p:spPr>
          <a:xfrm>
            <a:off x="521982" y="1386148"/>
            <a:ext cx="6838033" cy="3400931"/>
          </a:xfrm>
          <a:prstGeom prst="rect">
            <a:avLst/>
          </a:prstGeom>
          <a:noFill/>
        </p:spPr>
        <p:txBody>
          <a:bodyPr wrap="square" rtlCol="0">
            <a:spAutoFit/>
          </a:bodyPr>
          <a:lstStyle/>
          <a:p>
            <a:pPr algn="ctr"/>
            <a:r>
              <a:rPr lang="el-GR" sz="4000" b="1" dirty="0">
                <a:solidFill>
                  <a:srgbClr val="FFCC66"/>
                </a:solidFill>
                <a:latin typeface="Zona Pro" panose="02010503040002020004" pitchFamily="50" charset="0"/>
              </a:rPr>
              <a:t>Παρουσιάζουμε</a:t>
            </a:r>
          </a:p>
          <a:p>
            <a:pPr algn="ctr"/>
            <a:r>
              <a:rPr lang="el-GR" sz="4000" b="1" dirty="0">
                <a:solidFill>
                  <a:srgbClr val="FFCC66"/>
                </a:solidFill>
                <a:latin typeface="Zona Pro" panose="02010503040002020004" pitchFamily="50" charset="0"/>
              </a:rPr>
              <a:t>σε όλη την τάξη</a:t>
            </a:r>
            <a:br>
              <a:rPr lang="el-GR" sz="4000" b="1" dirty="0">
                <a:solidFill>
                  <a:srgbClr val="FFCC66"/>
                </a:solidFill>
                <a:latin typeface="Zona Pro" panose="02010503040002020004" pitchFamily="50" charset="0"/>
              </a:rPr>
            </a:br>
            <a:r>
              <a:rPr lang="el-GR" sz="4000" b="1" dirty="0">
                <a:solidFill>
                  <a:srgbClr val="FFCC66"/>
                </a:solidFill>
                <a:latin typeface="Zona Pro" panose="02010503040002020004" pitchFamily="50" charset="0"/>
              </a:rPr>
              <a:t>τους κανόνες &amp; τους ρόλους</a:t>
            </a:r>
          </a:p>
          <a:p>
            <a:pPr algn="ctr"/>
            <a:endParaRPr lang="en-GB" sz="5500" b="1" dirty="0">
              <a:solidFill>
                <a:srgbClr val="FFCC66"/>
              </a:solidFill>
              <a:latin typeface="Zona Pro" panose="02010503040002020004" pitchFamily="50" charset="0"/>
            </a:endParaRPr>
          </a:p>
        </p:txBody>
      </p:sp>
      <p:pic>
        <p:nvPicPr>
          <p:cNvPr id="11" name="Picture 10" descr="Icon&#10;&#10;Description automatically generated with medium confidence">
            <a:extLst>
              <a:ext uri="{FF2B5EF4-FFF2-40B4-BE49-F238E27FC236}">
                <a16:creationId xmlns:a16="http://schemas.microsoft.com/office/drawing/2014/main" id="{36C0CD14-6BBF-4946-5AB4-C58B27EF4734}"/>
              </a:ext>
            </a:extLst>
          </p:cNvPr>
          <p:cNvPicPr>
            <a:picLocks noChangeAspect="1"/>
          </p:cNvPicPr>
          <p:nvPr/>
        </p:nvPicPr>
        <p:blipFill>
          <a:blip r:embed="rId9"/>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2516803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245C7-A9B6-FE41-A38C-AC0BF5D04523}" type="slidenum">
              <a:rPr kumimoji="0" lang="en-FR" sz="1200" b="1" i="0" u="none" strike="noStrike" kern="1200" cap="none" spc="0" normalizeH="0" baseline="0" noProof="0" smtClean="0">
                <a:ln>
                  <a:noFill/>
                </a:ln>
                <a:solidFill>
                  <a:srgbClr val="7030A0"/>
                </a:solidFill>
                <a:effectLst/>
                <a:uLnTx/>
                <a:uFillTx/>
                <a:latin typeface="Zona Pro" panose="02010503040002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FR" sz="1200" b="1" i="0" u="none" strike="noStrike" kern="1200" cap="none" spc="0" normalizeH="0" baseline="0" noProof="0">
              <a:ln>
                <a:noFill/>
              </a:ln>
              <a:solidFill>
                <a:srgbClr val="7030A0"/>
              </a:solidFill>
              <a:effectLst/>
              <a:uLnTx/>
              <a:uFillTx/>
              <a:latin typeface="Zona Pro" panose="02010503040002020004" pitchFamily="50" charset="0"/>
              <a:ea typeface="+mn-ea"/>
              <a:cs typeface="+mn-cs"/>
            </a:endParaRP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5"/>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FB245C7-A9B6-FE41-A38C-AC0BF5D04523}" type="slidenum">
              <a:rPr kumimoji="0" lang="en-FR" sz="2400" b="1" i="0" u="none" strike="noStrike" kern="1200" cap="none" spc="0" normalizeH="0" baseline="0" noProof="0" smtClean="0">
                <a:ln>
                  <a:noFill/>
                </a:ln>
                <a:solidFill>
                  <a:prstClr val="white"/>
                </a:solidFill>
                <a:effectLst/>
                <a:uLnTx/>
                <a:uFillTx/>
                <a:latin typeface="Zona Pro" panose="02010503040002020004"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FR" sz="2400" b="1" i="0" u="none" strike="noStrike" kern="1200" cap="none" spc="0" normalizeH="0" baseline="0" noProof="0">
              <a:ln>
                <a:noFill/>
              </a:ln>
              <a:solidFill>
                <a:prstClr val="white"/>
              </a:solidFill>
              <a:effectLst/>
              <a:uLnTx/>
              <a:uFillTx/>
              <a:latin typeface="Zona Pro" panose="02010503040002020004" pitchFamily="50" charset="0"/>
              <a:ea typeface="+mn-ea"/>
              <a:cs typeface="+mn-cs"/>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sp>
        <p:nvSpPr>
          <p:cNvPr id="20" name="TextBox 19">
            <a:extLst>
              <a:ext uri="{FF2B5EF4-FFF2-40B4-BE49-F238E27FC236}">
                <a16:creationId xmlns:a16="http://schemas.microsoft.com/office/drawing/2014/main" id="{59E334EB-F8C6-AC70-C742-EAD557E7CDD0}"/>
              </a:ext>
            </a:extLst>
          </p:cNvPr>
          <p:cNvSpPr txBox="1"/>
          <p:nvPr/>
        </p:nvSpPr>
        <p:spPr>
          <a:xfrm>
            <a:off x="1081153" y="6244030"/>
            <a:ext cx="963035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5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rPr>
              <a:t>Σύρετε τον ποντίκι πάνω στο </a:t>
            </a:r>
            <a:r>
              <a:rPr kumimoji="0" lang="en-US" sz="15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rPr>
              <a:t>video </a:t>
            </a:r>
            <a:r>
              <a:rPr kumimoji="0" lang="el-GR" sz="15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rPr>
              <a:t>για να δείτε τις ρυθμίσεις. Εναλλακτικά, μπορείτε να το «κατεβάσετε» και από την ιστοσελίδα</a:t>
            </a:r>
            <a:endParaRPr kumimoji="0" lang="en-AU" sz="15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endParaRPr>
          </a:p>
        </p:txBody>
      </p:sp>
      <p:sp>
        <p:nvSpPr>
          <p:cNvPr id="5" name="TextBox 4">
            <a:extLst>
              <a:ext uri="{FF2B5EF4-FFF2-40B4-BE49-F238E27FC236}">
                <a16:creationId xmlns:a16="http://schemas.microsoft.com/office/drawing/2014/main" id="{00C52205-FC4D-4517-A24A-19DCBFD6E915}"/>
              </a:ext>
            </a:extLst>
          </p:cNvPr>
          <p:cNvSpPr txBox="1"/>
          <p:nvPr/>
        </p:nvSpPr>
        <p:spPr>
          <a:xfrm>
            <a:off x="959068" y="35029"/>
            <a:ext cx="81844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rPr>
              <a:t>Μέρος 5</a:t>
            </a:r>
            <a:r>
              <a:rPr kumimoji="0" lang="en-AU" sz="28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rPr>
              <a:t> – </a:t>
            </a:r>
            <a:r>
              <a:rPr kumimoji="0" lang="el-GR" sz="28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rPr>
              <a:t>Βλέπουμε το κινούμενο σχέδιο</a:t>
            </a:r>
            <a:endParaRPr kumimoji="0" lang="en-AU" sz="28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endParaRPr>
          </a:p>
        </p:txBody>
      </p:sp>
      <p:pic>
        <p:nvPicPr>
          <p:cNvPr id="3" name="BigTalks_Schools_Lesson01_Introduction">
            <a:hlinkClick r:id="" action="ppaction://media"/>
            <a:extLst>
              <a:ext uri="{FF2B5EF4-FFF2-40B4-BE49-F238E27FC236}">
                <a16:creationId xmlns:a16="http://schemas.microsoft.com/office/drawing/2014/main" id="{2871213E-86E1-19AF-ED3A-F5B8F5EF9AA8}"/>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77624" y="674868"/>
            <a:ext cx="9720879" cy="5467994"/>
          </a:xfrm>
          <a:prstGeom prst="rect">
            <a:avLst/>
          </a:prstGeom>
        </p:spPr>
      </p:pic>
    </p:spTree>
    <p:extLst>
      <p:ext uri="{BB962C8B-B14F-4D97-AF65-F5344CB8AC3E}">
        <p14:creationId xmlns:p14="http://schemas.microsoft.com/office/powerpoint/2010/main" val="2649090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70C36980-D17B-4521-A9E3-6D3C9A62567D}"/>
              </a:ext>
            </a:extLst>
          </p:cNvPr>
          <p:cNvPicPr>
            <a:picLocks noChangeAspect="1"/>
          </p:cNvPicPr>
          <p:nvPr/>
        </p:nvPicPr>
        <p:blipFill>
          <a:blip r:embed="rId3"/>
          <a:stretch>
            <a:fillRect/>
          </a:stretch>
        </p:blipFill>
        <p:spPr>
          <a:xfrm>
            <a:off x="0" y="-19974"/>
            <a:ext cx="12192000" cy="6877974"/>
          </a:xfrm>
          <a:prstGeom prst="rect">
            <a:avLst/>
          </a:prstGeom>
        </p:spPr>
      </p:pic>
      <p:sp>
        <p:nvSpPr>
          <p:cNvPr id="18" name="Rectangle 25">
            <a:extLst>
              <a:ext uri="{FF2B5EF4-FFF2-40B4-BE49-F238E27FC236}">
                <a16:creationId xmlns:a16="http://schemas.microsoft.com/office/drawing/2014/main" id="{4FC47E14-C145-45F3-AD40-9A6500F6E8D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Graphic 18">
            <a:extLst>
              <a:ext uri="{FF2B5EF4-FFF2-40B4-BE49-F238E27FC236}">
                <a16:creationId xmlns:a16="http://schemas.microsoft.com/office/drawing/2014/main" id="{B8449DDD-559B-4B80-AC64-B9B705018C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26482">
            <a:off x="7413845" y="-20481"/>
            <a:ext cx="157749" cy="7046136"/>
          </a:xfrm>
          <a:prstGeom prst="rect">
            <a:avLst/>
          </a:prstGeom>
        </p:spPr>
      </p:pic>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12</a:t>
            </a:fld>
            <a:endParaRPr lang="en-FR"/>
          </a:p>
        </p:txBody>
      </p:sp>
      <p:sp>
        <p:nvSpPr>
          <p:cNvPr id="34" name="TextBox 33">
            <a:extLst>
              <a:ext uri="{FF2B5EF4-FFF2-40B4-BE49-F238E27FC236}">
                <a16:creationId xmlns:a16="http://schemas.microsoft.com/office/drawing/2014/main" id="{52CD6FF7-055B-4F91-BD4A-8BDCA5820C14}"/>
              </a:ext>
            </a:extLst>
          </p:cNvPr>
          <p:cNvSpPr txBox="1"/>
          <p:nvPr/>
        </p:nvSpPr>
        <p:spPr>
          <a:xfrm>
            <a:off x="628814" y="1569535"/>
            <a:ext cx="6370700" cy="4524315"/>
          </a:xfrm>
          <a:prstGeom prst="rect">
            <a:avLst/>
          </a:prstGeom>
          <a:noFill/>
        </p:spPr>
        <p:txBody>
          <a:bodyPr wrap="square" rtlCol="0">
            <a:spAutoFit/>
          </a:bodyPr>
          <a:lstStyle/>
          <a:p>
            <a:r>
              <a:rPr lang="el-GR" sz="2400" dirty="0">
                <a:solidFill>
                  <a:schemeClr val="bg1"/>
                </a:solidFill>
                <a:cs typeface="Poppins" panose="00000500000000000000" pitchFamily="2" charset="0"/>
              </a:rPr>
              <a:t>Η </a:t>
            </a:r>
            <a:r>
              <a:rPr lang="el-GR" sz="2400" b="1" dirty="0">
                <a:solidFill>
                  <a:srgbClr val="FFCC66"/>
                </a:solidFill>
                <a:cs typeface="Poppins" panose="00000500000000000000" pitchFamily="2" charset="0"/>
              </a:rPr>
              <a:t>πρώτη ομαδική εργασία </a:t>
            </a:r>
            <a:r>
              <a:rPr lang="el-GR" sz="2400" dirty="0">
                <a:solidFill>
                  <a:schemeClr val="bg1"/>
                </a:solidFill>
                <a:cs typeface="Poppins" panose="00000500000000000000" pitchFamily="2" charset="0"/>
              </a:rPr>
              <a:t>είναι να συζητήσετε το κινούμενο σχέδιο.</a:t>
            </a:r>
          </a:p>
          <a:p>
            <a:r>
              <a:rPr lang="el-GR" sz="2400" dirty="0">
                <a:solidFill>
                  <a:schemeClr val="bg1"/>
                </a:solidFill>
                <a:cs typeface="Poppins" panose="00000500000000000000" pitchFamily="2" charset="0"/>
              </a:rPr>
              <a:t>• Ποια συναισθήματα αναγνωρίζετε στον εαυτό σας;</a:t>
            </a:r>
          </a:p>
          <a:p>
            <a:r>
              <a:rPr lang="el-GR" sz="2400" dirty="0">
                <a:solidFill>
                  <a:schemeClr val="bg1"/>
                </a:solidFill>
                <a:cs typeface="Poppins" panose="00000500000000000000" pitchFamily="2" charset="0"/>
              </a:rPr>
              <a:t>• Ποια συναισθήματα παρατηρείτε στους/</a:t>
            </a:r>
            <a:r>
              <a:rPr lang="el-GR" sz="2400" dirty="0" err="1">
                <a:solidFill>
                  <a:schemeClr val="bg1"/>
                </a:solidFill>
                <a:cs typeface="Poppins" panose="00000500000000000000" pitchFamily="2" charset="0"/>
              </a:rPr>
              <a:t>ις</a:t>
            </a:r>
            <a:r>
              <a:rPr lang="el-GR" sz="2400" dirty="0">
                <a:solidFill>
                  <a:schemeClr val="bg1"/>
                </a:solidFill>
                <a:cs typeface="Poppins" panose="00000500000000000000" pitchFamily="2" charset="0"/>
              </a:rPr>
              <a:t> άλλους/</a:t>
            </a:r>
            <a:r>
              <a:rPr lang="el-GR" sz="2400" dirty="0" err="1">
                <a:solidFill>
                  <a:schemeClr val="bg1"/>
                </a:solidFill>
                <a:cs typeface="Poppins" panose="00000500000000000000" pitchFamily="2" charset="0"/>
              </a:rPr>
              <a:t>ες</a:t>
            </a:r>
            <a:r>
              <a:rPr lang="el-GR" sz="2400" dirty="0">
                <a:solidFill>
                  <a:schemeClr val="bg1"/>
                </a:solidFill>
                <a:cs typeface="Poppins" panose="00000500000000000000" pitchFamily="2" charset="0"/>
              </a:rPr>
              <a:t>;</a:t>
            </a:r>
          </a:p>
          <a:p>
            <a:r>
              <a:rPr lang="el-GR" sz="2400" dirty="0">
                <a:solidFill>
                  <a:schemeClr val="bg1"/>
                </a:solidFill>
                <a:cs typeface="Poppins" panose="00000500000000000000" pitchFamily="2" charset="0"/>
              </a:rPr>
              <a:t>• Ποια συμπεριφορά συνεργασίας, βοήθειας ή μοιράσματος ανάμεσα σε φίλους/</a:t>
            </a:r>
            <a:r>
              <a:rPr lang="el-GR" sz="2400" dirty="0" err="1">
                <a:solidFill>
                  <a:schemeClr val="bg1"/>
                </a:solidFill>
                <a:cs typeface="Poppins" panose="00000500000000000000" pitchFamily="2" charset="0"/>
              </a:rPr>
              <a:t>ες</a:t>
            </a:r>
            <a:r>
              <a:rPr lang="el-GR" sz="2400" dirty="0">
                <a:solidFill>
                  <a:schemeClr val="bg1"/>
                </a:solidFill>
                <a:cs typeface="Poppins" panose="00000500000000000000" pitchFamily="2" charset="0"/>
              </a:rPr>
              <a:t> και συμμαθητές/</a:t>
            </a:r>
            <a:r>
              <a:rPr lang="el-GR" sz="2400" dirty="0" err="1">
                <a:solidFill>
                  <a:schemeClr val="bg1"/>
                </a:solidFill>
                <a:cs typeface="Poppins" panose="00000500000000000000" pitchFamily="2" charset="0"/>
              </a:rPr>
              <a:t>ριες</a:t>
            </a:r>
            <a:r>
              <a:rPr lang="el-GR" sz="2400" dirty="0">
                <a:solidFill>
                  <a:schemeClr val="bg1"/>
                </a:solidFill>
                <a:cs typeface="Poppins" panose="00000500000000000000" pitchFamily="2" charset="0"/>
              </a:rPr>
              <a:t> μπορείτε να εντοπίσετε;</a:t>
            </a:r>
          </a:p>
          <a:p>
            <a:r>
              <a:rPr lang="el-GR" sz="2400" dirty="0">
                <a:solidFill>
                  <a:schemeClr val="bg1"/>
                </a:solidFill>
                <a:cs typeface="Poppins" panose="00000500000000000000" pitchFamily="2" charset="0"/>
              </a:rPr>
              <a:t>• Ποια συναισθήματα συνδέονται με το να βοηθάμε και να είμαστε καλοί/</a:t>
            </a:r>
            <a:r>
              <a:rPr lang="el-GR" sz="2400" dirty="0" err="1">
                <a:solidFill>
                  <a:schemeClr val="bg1"/>
                </a:solidFill>
                <a:cs typeface="Poppins" panose="00000500000000000000" pitchFamily="2" charset="0"/>
              </a:rPr>
              <a:t>ές</a:t>
            </a:r>
            <a:r>
              <a:rPr lang="el-GR" sz="2400" dirty="0">
                <a:solidFill>
                  <a:schemeClr val="bg1"/>
                </a:solidFill>
                <a:cs typeface="Poppins" panose="00000500000000000000" pitchFamily="2" charset="0"/>
              </a:rPr>
              <a:t> με τους/</a:t>
            </a:r>
            <a:r>
              <a:rPr lang="el-GR" sz="2400" dirty="0" err="1">
                <a:solidFill>
                  <a:schemeClr val="bg1"/>
                </a:solidFill>
                <a:cs typeface="Poppins" panose="00000500000000000000" pitchFamily="2" charset="0"/>
              </a:rPr>
              <a:t>ις</a:t>
            </a:r>
            <a:r>
              <a:rPr lang="el-GR" sz="2400" dirty="0">
                <a:solidFill>
                  <a:schemeClr val="bg1"/>
                </a:solidFill>
                <a:cs typeface="Poppins" panose="00000500000000000000" pitchFamily="2" charset="0"/>
              </a:rPr>
              <a:t> άλλους/</a:t>
            </a:r>
            <a:r>
              <a:rPr lang="el-GR" sz="2400" dirty="0" err="1">
                <a:solidFill>
                  <a:schemeClr val="bg1"/>
                </a:solidFill>
                <a:cs typeface="Poppins" panose="00000500000000000000" pitchFamily="2" charset="0"/>
              </a:rPr>
              <a:t>ες</a:t>
            </a:r>
            <a:r>
              <a:rPr lang="el-GR" sz="2400" dirty="0">
                <a:solidFill>
                  <a:schemeClr val="bg1"/>
                </a:solidFill>
                <a:cs typeface="Poppins" panose="00000500000000000000" pitchFamily="2" charset="0"/>
              </a:rPr>
              <a:t>;</a:t>
            </a:r>
          </a:p>
        </p:txBody>
      </p:sp>
      <p:pic>
        <p:nvPicPr>
          <p:cNvPr id="47" name="Picture 46" descr="A picture containing background pattern&#10;&#10;Description automatically generated">
            <a:extLst>
              <a:ext uri="{FF2B5EF4-FFF2-40B4-BE49-F238E27FC236}">
                <a16:creationId xmlns:a16="http://schemas.microsoft.com/office/drawing/2014/main" id="{6D9C52BC-766A-44E2-B0EA-7A404BA4E020}"/>
              </a:ext>
            </a:extLst>
          </p:cNvPr>
          <p:cNvPicPr>
            <a:picLocks noChangeAspect="1"/>
          </p:cNvPicPr>
          <p:nvPr/>
        </p:nvPicPr>
        <p:blipFill>
          <a:blip r:embed="rId6"/>
          <a:stretch>
            <a:fillRect/>
          </a:stretch>
        </p:blipFill>
        <p:spPr>
          <a:xfrm>
            <a:off x="10950224" y="6040589"/>
            <a:ext cx="640258" cy="554890"/>
          </a:xfrm>
          <a:prstGeom prst="rect">
            <a:avLst/>
          </a:prstGeom>
        </p:spPr>
      </p:pic>
      <p:sp>
        <p:nvSpPr>
          <p:cNvPr id="52" name="Slide Number Placeholder 12">
            <a:extLst>
              <a:ext uri="{FF2B5EF4-FFF2-40B4-BE49-F238E27FC236}">
                <a16:creationId xmlns:a16="http://schemas.microsoft.com/office/drawing/2014/main" id="{2958E7F2-47D7-4058-B557-A36D095FA82F}"/>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12</a:t>
            </a:fld>
            <a:endParaRPr lang="en-FR" sz="2400">
              <a:solidFill>
                <a:schemeClr val="bg1"/>
              </a:solidFill>
            </a:endParaRPr>
          </a:p>
        </p:txBody>
      </p:sp>
      <p:sp>
        <p:nvSpPr>
          <p:cNvPr id="20" name="TextBox 19">
            <a:extLst>
              <a:ext uri="{FF2B5EF4-FFF2-40B4-BE49-F238E27FC236}">
                <a16:creationId xmlns:a16="http://schemas.microsoft.com/office/drawing/2014/main" id="{C95C2412-1329-4CA4-BBE5-89EC51541AB2}"/>
              </a:ext>
            </a:extLst>
          </p:cNvPr>
          <p:cNvSpPr txBox="1"/>
          <p:nvPr/>
        </p:nvSpPr>
        <p:spPr>
          <a:xfrm>
            <a:off x="609599" y="239057"/>
            <a:ext cx="6286485" cy="923330"/>
          </a:xfrm>
          <a:prstGeom prst="rect">
            <a:avLst/>
          </a:prstGeom>
          <a:noFill/>
        </p:spPr>
        <p:txBody>
          <a:bodyPr wrap="square" rtlCol="0">
            <a:spAutoFit/>
          </a:bodyPr>
          <a:lstStyle/>
          <a:p>
            <a:r>
              <a:rPr lang="el-GR" sz="2700" b="1" dirty="0">
                <a:solidFill>
                  <a:srgbClr val="FFCC66"/>
                </a:solidFill>
                <a:latin typeface="Zona Pro" panose="02010503040002020004" pitchFamily="50" charset="0"/>
              </a:rPr>
              <a:t>Ας κάνουμε καταιγισμό ιδεών σε ομάδες</a:t>
            </a:r>
            <a:r>
              <a:rPr lang="en-AU" sz="2700" b="1" dirty="0">
                <a:solidFill>
                  <a:srgbClr val="FFCC66"/>
                </a:solidFill>
                <a:latin typeface="Zona Pro" panose="02010503040002020004" pitchFamily="50" charset="0"/>
              </a:rPr>
              <a:t>!</a:t>
            </a:r>
          </a:p>
        </p:txBody>
      </p:sp>
      <p:cxnSp>
        <p:nvCxnSpPr>
          <p:cNvPr id="21" name="Straight Connector 20">
            <a:extLst>
              <a:ext uri="{FF2B5EF4-FFF2-40B4-BE49-F238E27FC236}">
                <a16:creationId xmlns:a16="http://schemas.microsoft.com/office/drawing/2014/main" id="{BAF062C5-2A55-4DE3-BF20-76433A57EA5B}"/>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1542FE65-C289-4D78-A491-A092C2D621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39985" y="4775418"/>
            <a:ext cx="3055401" cy="478812"/>
          </a:xfrm>
          <a:prstGeom prst="rect">
            <a:avLst/>
          </a:prstGeom>
        </p:spPr>
      </p:pic>
      <p:pic>
        <p:nvPicPr>
          <p:cNvPr id="3" name="Graphic 2">
            <a:extLst>
              <a:ext uri="{FF2B5EF4-FFF2-40B4-BE49-F238E27FC236}">
                <a16:creationId xmlns:a16="http://schemas.microsoft.com/office/drawing/2014/main" id="{3CA64C09-160D-4AB9-8DB2-BA3E1CD71B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85925" y="2021617"/>
            <a:ext cx="3652834" cy="2975910"/>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5D38EC1E-7327-C44F-7587-16A2DBFC3AFB}"/>
              </a:ext>
            </a:extLst>
          </p:cNvPr>
          <p:cNvPicPr>
            <a:picLocks noChangeAspect="1"/>
          </p:cNvPicPr>
          <p:nvPr/>
        </p:nvPicPr>
        <p:blipFill>
          <a:blip r:embed="rId11"/>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57114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pattern&#10;&#10;Description automatically generated">
            <a:extLst>
              <a:ext uri="{FF2B5EF4-FFF2-40B4-BE49-F238E27FC236}">
                <a16:creationId xmlns:a16="http://schemas.microsoft.com/office/drawing/2014/main" id="{273EE7C5-76F2-4248-A42C-338A698D1396}"/>
              </a:ext>
            </a:extLst>
          </p:cNvPr>
          <p:cNvPicPr>
            <a:picLocks noChangeAspect="1"/>
          </p:cNvPicPr>
          <p:nvPr/>
        </p:nvPicPr>
        <p:blipFill>
          <a:blip r:embed="rId3"/>
          <a:stretch>
            <a:fillRect/>
          </a:stretch>
        </p:blipFill>
        <p:spPr>
          <a:xfrm>
            <a:off x="0" y="-19974"/>
            <a:ext cx="12192000" cy="6905626"/>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13</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5099" y="5496858"/>
            <a:ext cx="4172501" cy="478812"/>
          </a:xfrm>
          <a:prstGeom prst="rect">
            <a:avLst/>
          </a:prstGeom>
        </p:spPr>
      </p:pic>
      <p:pic>
        <p:nvPicPr>
          <p:cNvPr id="10" name="Graphic 9">
            <a:extLst>
              <a:ext uri="{FF2B5EF4-FFF2-40B4-BE49-F238E27FC236}">
                <a16:creationId xmlns:a16="http://schemas.microsoft.com/office/drawing/2014/main" id="{85E7FBD5-C60C-4730-B7DA-6A3844F721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26882" y="1231012"/>
            <a:ext cx="3882404" cy="4554681"/>
          </a:xfrm>
          <a:prstGeom prst="rect">
            <a:avLst/>
          </a:prstGeom>
        </p:spPr>
      </p:pic>
      <p:sp>
        <p:nvSpPr>
          <p:cNvPr id="24" name="TextBox 23">
            <a:extLst>
              <a:ext uri="{FF2B5EF4-FFF2-40B4-BE49-F238E27FC236}">
                <a16:creationId xmlns:a16="http://schemas.microsoft.com/office/drawing/2014/main" id="{87D6411C-5A73-4813-99DE-DE18B06805C6}"/>
              </a:ext>
            </a:extLst>
          </p:cNvPr>
          <p:cNvSpPr txBox="1"/>
          <p:nvPr/>
        </p:nvSpPr>
        <p:spPr>
          <a:xfrm>
            <a:off x="441563" y="558518"/>
            <a:ext cx="5473700" cy="5170646"/>
          </a:xfrm>
          <a:prstGeom prst="rect">
            <a:avLst/>
          </a:prstGeom>
          <a:noFill/>
        </p:spPr>
        <p:txBody>
          <a:bodyPr wrap="square" rtlCol="0">
            <a:spAutoFit/>
          </a:bodyPr>
          <a:lstStyle/>
          <a:p>
            <a:r>
              <a:rPr lang="el-GR" sz="5500" b="1" dirty="0">
                <a:solidFill>
                  <a:srgbClr val="FFCC66"/>
                </a:solidFill>
                <a:latin typeface="Zona Pro" panose="02010503040002020004" pitchFamily="50" charset="0"/>
              </a:rPr>
              <a:t>Αυτό ήταν το τέλος του Μαθήματος 1.</a:t>
            </a:r>
          </a:p>
          <a:p>
            <a:r>
              <a:rPr lang="el-GR" sz="5500" b="1" dirty="0">
                <a:solidFill>
                  <a:srgbClr val="FFCC66"/>
                </a:solidFill>
                <a:latin typeface="Zona Pro" panose="02010503040002020004" pitchFamily="50" charset="0"/>
              </a:rPr>
              <a:t>Μπράβο για την εξαιρετική δουλειά</a:t>
            </a:r>
            <a:r>
              <a:rPr lang="en-GB" sz="5500" b="1" dirty="0">
                <a:solidFill>
                  <a:srgbClr val="FFCC66"/>
                </a:solidFill>
                <a:latin typeface="Zona Pro" panose="02010503040002020004" pitchFamily="50" charset="0"/>
              </a:rPr>
              <a:t>!</a:t>
            </a:r>
          </a:p>
        </p:txBody>
      </p:sp>
      <p:pic>
        <p:nvPicPr>
          <p:cNvPr id="14" name="Picture 13" descr="Icon&#10;&#10;Description automatically generated with medium confidence">
            <a:extLst>
              <a:ext uri="{FF2B5EF4-FFF2-40B4-BE49-F238E27FC236}">
                <a16:creationId xmlns:a16="http://schemas.microsoft.com/office/drawing/2014/main" id="{C9F9FF01-0D5F-1806-7135-E61B36EE9AB5}"/>
              </a:ext>
            </a:extLst>
          </p:cNvPr>
          <p:cNvPicPr>
            <a:picLocks noChangeAspect="1"/>
          </p:cNvPicPr>
          <p:nvPr/>
        </p:nvPicPr>
        <p:blipFill>
          <a:blip r:embed="rId13"/>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84905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pattern&#10;&#10;Description automatically generated">
            <a:extLst>
              <a:ext uri="{FF2B5EF4-FFF2-40B4-BE49-F238E27FC236}">
                <a16:creationId xmlns:a16="http://schemas.microsoft.com/office/drawing/2014/main" id="{273EE7C5-76F2-4248-A42C-338A698D1396}"/>
              </a:ext>
            </a:extLst>
          </p:cNvPr>
          <p:cNvPicPr>
            <a:picLocks noChangeAspect="1"/>
          </p:cNvPicPr>
          <p:nvPr/>
        </p:nvPicPr>
        <p:blipFill>
          <a:blip r:embed="rId3"/>
          <a:stretch>
            <a:fillRect/>
          </a:stretch>
        </p:blipFill>
        <p:spPr>
          <a:xfrm>
            <a:off x="0" y="-19974"/>
            <a:ext cx="12192000" cy="6905626"/>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a:spLocks noGrp="1" noRot="1" noMove="1" noResize="1" noEditPoints="1" noAdjustHandles="1" noChangeArrowheads="1" noChangeShapeType="1"/>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FE1AC3A4-2F4F-D446-95C4-18B88C26A042}"/>
              </a:ext>
            </a:extLst>
          </p:cNvPr>
          <p:cNvSpPr txBox="1"/>
          <p:nvPr/>
        </p:nvSpPr>
        <p:spPr>
          <a:xfrm>
            <a:off x="1551310" y="3260688"/>
            <a:ext cx="3880363" cy="2031325"/>
          </a:xfrm>
          <a:prstGeom prst="rect">
            <a:avLst/>
          </a:prstGeom>
        </p:spPr>
        <p:txBody>
          <a:bodyPr wrap="square" rtlCol="0">
            <a:spAutoFit/>
          </a:bodyPr>
          <a:lstStyle/>
          <a:p>
            <a:r>
              <a:rPr lang="el-GR" dirty="0">
                <a:solidFill>
                  <a:schemeClr val="bg1"/>
                </a:solidFill>
                <a:cs typeface="Poppins" panose="00000500000000000000" pitchFamily="2" charset="0"/>
              </a:rPr>
              <a:t>Συμπληρώστε ένα σύντομο ερωτηματολόγιο σχετικά με την  ψυχική ευεξία σας πριν την έναρξη του μαθήματος.</a:t>
            </a:r>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2</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sp>
        <p:nvSpPr>
          <p:cNvPr id="23" name="TextBox 22">
            <a:extLst>
              <a:ext uri="{FF2B5EF4-FFF2-40B4-BE49-F238E27FC236}">
                <a16:creationId xmlns:a16="http://schemas.microsoft.com/office/drawing/2014/main" id="{24E4C0E4-E626-4D64-9BDC-644612656308}"/>
              </a:ext>
            </a:extLst>
          </p:cNvPr>
          <p:cNvSpPr txBox="1"/>
          <p:nvPr/>
        </p:nvSpPr>
        <p:spPr>
          <a:xfrm>
            <a:off x="981075" y="4135572"/>
            <a:ext cx="6115050" cy="646331"/>
          </a:xfrm>
          <a:prstGeom prst="rect">
            <a:avLst/>
          </a:prstGeom>
          <a:noFill/>
        </p:spPr>
        <p:txBody>
          <a:bodyPr wrap="square">
            <a:spAutoFit/>
          </a:bodyPr>
          <a:lstStyle/>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p:txBody>
      </p:sp>
      <p:sp>
        <p:nvSpPr>
          <p:cNvPr id="25" name="TextBox 24">
            <a:extLst>
              <a:ext uri="{FF2B5EF4-FFF2-40B4-BE49-F238E27FC236}">
                <a16:creationId xmlns:a16="http://schemas.microsoft.com/office/drawing/2014/main" id="{9B02A857-9C70-4DEE-9DE2-6CF53DF7367C}"/>
              </a:ext>
            </a:extLst>
          </p:cNvPr>
          <p:cNvSpPr txBox="1"/>
          <p:nvPr/>
        </p:nvSpPr>
        <p:spPr>
          <a:xfrm>
            <a:off x="1551310" y="4377346"/>
            <a:ext cx="3896729" cy="2031325"/>
          </a:xfrm>
          <a:prstGeom prst="rect">
            <a:avLst/>
          </a:prstGeom>
        </p:spPr>
        <p:txBody>
          <a:bodyPr wrap="square" rtlCol="0">
            <a:spAutoFit/>
          </a:bodyPr>
          <a:lstStyle/>
          <a:p>
            <a:r>
              <a:rPr lang="el-GR" dirty="0">
                <a:solidFill>
                  <a:schemeClr val="bg1"/>
                </a:solidFill>
                <a:cs typeface="Poppins" panose="00000500000000000000" pitchFamily="2" charset="0"/>
              </a:rPr>
              <a:t>Μάθετε πώς λειτουργεί η εργασία σε ομάδες, προσδιορίστε ρόλους στην ομάδα και θέστε από κοινού τους βασικούς κανόνες συνεργασίας.</a:t>
            </a:r>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p:txBody>
      </p:sp>
      <p:pic>
        <p:nvPicPr>
          <p:cNvPr id="29" name="Graphic 28">
            <a:extLst>
              <a:ext uri="{FF2B5EF4-FFF2-40B4-BE49-F238E27FC236}">
                <a16:creationId xmlns:a16="http://schemas.microsoft.com/office/drawing/2014/main" id="{96EAD478-22D3-4E50-9BF7-EB5D090F1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260" y="3273631"/>
            <a:ext cx="686861" cy="578409"/>
          </a:xfrm>
          <a:prstGeom prst="rect">
            <a:avLst/>
          </a:prstGeom>
        </p:spPr>
      </p:pic>
      <p:pic>
        <p:nvPicPr>
          <p:cNvPr id="30" name="Graphic 29">
            <a:extLst>
              <a:ext uri="{FF2B5EF4-FFF2-40B4-BE49-F238E27FC236}">
                <a16:creationId xmlns:a16="http://schemas.microsoft.com/office/drawing/2014/main" id="{231F65D0-F491-4FAE-B8CA-8B3A2D7640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333" y="4491538"/>
            <a:ext cx="686861" cy="578409"/>
          </a:xfrm>
          <a:prstGeom prst="rect">
            <a:avLst/>
          </a:prstGeom>
        </p:spPr>
      </p:pic>
      <p:sp>
        <p:nvSpPr>
          <p:cNvPr id="31" name="TextBox 30">
            <a:extLst>
              <a:ext uri="{FF2B5EF4-FFF2-40B4-BE49-F238E27FC236}">
                <a16:creationId xmlns:a16="http://schemas.microsoft.com/office/drawing/2014/main" id="{A4E90B9D-D77B-4013-9B9A-591A8518D948}"/>
              </a:ext>
            </a:extLst>
          </p:cNvPr>
          <p:cNvSpPr txBox="1"/>
          <p:nvPr/>
        </p:nvSpPr>
        <p:spPr>
          <a:xfrm>
            <a:off x="830357" y="3258151"/>
            <a:ext cx="522515"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1.</a:t>
            </a:r>
          </a:p>
        </p:txBody>
      </p:sp>
      <p:sp>
        <p:nvSpPr>
          <p:cNvPr id="32" name="TextBox 31">
            <a:extLst>
              <a:ext uri="{FF2B5EF4-FFF2-40B4-BE49-F238E27FC236}">
                <a16:creationId xmlns:a16="http://schemas.microsoft.com/office/drawing/2014/main" id="{B5FB7237-58FD-454A-86B5-F86C1442BC64}"/>
              </a:ext>
            </a:extLst>
          </p:cNvPr>
          <p:cNvSpPr txBox="1"/>
          <p:nvPr/>
        </p:nvSpPr>
        <p:spPr>
          <a:xfrm>
            <a:off x="829200" y="4463348"/>
            <a:ext cx="546991"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2.</a:t>
            </a:r>
          </a:p>
        </p:txBody>
      </p:sp>
      <p:sp>
        <p:nvSpPr>
          <p:cNvPr id="39" name="TextBox 38">
            <a:extLst>
              <a:ext uri="{FF2B5EF4-FFF2-40B4-BE49-F238E27FC236}">
                <a16:creationId xmlns:a16="http://schemas.microsoft.com/office/drawing/2014/main" id="{F0553F1E-596C-466E-A720-8BDB403868D6}"/>
              </a:ext>
            </a:extLst>
          </p:cNvPr>
          <p:cNvSpPr txBox="1"/>
          <p:nvPr/>
        </p:nvSpPr>
        <p:spPr>
          <a:xfrm>
            <a:off x="723660" y="507865"/>
            <a:ext cx="5715480" cy="954107"/>
          </a:xfrm>
          <a:prstGeom prst="rect">
            <a:avLst/>
          </a:prstGeom>
          <a:noFill/>
        </p:spPr>
        <p:txBody>
          <a:bodyPr wrap="square" rtlCol="0">
            <a:spAutoFit/>
          </a:bodyPr>
          <a:lstStyle/>
          <a:p>
            <a:r>
              <a:rPr lang="en-AU" sz="5600" b="1" dirty="0">
                <a:solidFill>
                  <a:srgbClr val="FFCC66"/>
                </a:solidFill>
                <a:latin typeface="Zona Pro" panose="02010503040002020004" pitchFamily="50" charset="0"/>
              </a:rPr>
              <a:t>M</a:t>
            </a:r>
            <a:r>
              <a:rPr lang="el-GR" sz="5600" b="1" dirty="0" err="1">
                <a:solidFill>
                  <a:srgbClr val="FFCC66"/>
                </a:solidFill>
                <a:latin typeface="Zona Pro" panose="02010503040002020004" pitchFamily="50" charset="0"/>
              </a:rPr>
              <a:t>άθημα</a:t>
            </a:r>
            <a:r>
              <a:rPr lang="en-AU" sz="5600" b="1" dirty="0">
                <a:solidFill>
                  <a:srgbClr val="FFCC66"/>
                </a:solidFill>
                <a:latin typeface="Zona Pro" panose="02010503040002020004" pitchFamily="50" charset="0"/>
              </a:rPr>
              <a:t> 1</a:t>
            </a:r>
          </a:p>
        </p:txBody>
      </p:sp>
      <p:sp>
        <p:nvSpPr>
          <p:cNvPr id="40" name="TextBox 39">
            <a:extLst>
              <a:ext uri="{FF2B5EF4-FFF2-40B4-BE49-F238E27FC236}">
                <a16:creationId xmlns:a16="http://schemas.microsoft.com/office/drawing/2014/main" id="{30773011-EA38-45F9-A49B-7A741608B1F8}"/>
              </a:ext>
            </a:extLst>
          </p:cNvPr>
          <p:cNvSpPr txBox="1"/>
          <p:nvPr/>
        </p:nvSpPr>
        <p:spPr>
          <a:xfrm>
            <a:off x="723662" y="1487870"/>
            <a:ext cx="6472906" cy="954107"/>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Προπαρασκευαστική έρευνα και Δημιουργία Ομάδων</a:t>
            </a:r>
            <a:endParaRPr lang="en-AU" sz="2800" b="1" dirty="0">
              <a:solidFill>
                <a:srgbClr val="FFCC66"/>
              </a:solidFill>
              <a:latin typeface="Zona Pro" panose="02010503040002020004" pitchFamily="50" charset="0"/>
            </a:endParaRPr>
          </a:p>
        </p:txBody>
      </p:sp>
      <p:sp>
        <p:nvSpPr>
          <p:cNvPr id="41" name="TextBox 40">
            <a:extLst>
              <a:ext uri="{FF2B5EF4-FFF2-40B4-BE49-F238E27FC236}">
                <a16:creationId xmlns:a16="http://schemas.microsoft.com/office/drawing/2014/main" id="{FCB79073-2F35-4382-A622-CF90126994F6}"/>
              </a:ext>
            </a:extLst>
          </p:cNvPr>
          <p:cNvSpPr txBox="1"/>
          <p:nvPr/>
        </p:nvSpPr>
        <p:spPr>
          <a:xfrm>
            <a:off x="707260" y="2561827"/>
            <a:ext cx="6472906" cy="523220"/>
          </a:xfrm>
          <a:prstGeom prst="rect">
            <a:avLst/>
          </a:prstGeom>
          <a:noFill/>
        </p:spPr>
        <p:txBody>
          <a:bodyPr wrap="square" rtlCol="0">
            <a:spAutoFit/>
          </a:bodyPr>
          <a:lstStyle/>
          <a:p>
            <a:r>
              <a:rPr lang="el-GR" sz="2800" dirty="0">
                <a:solidFill>
                  <a:srgbClr val="FFCC66"/>
                </a:solidFill>
                <a:latin typeface="Zona Pro" panose="02010503040002020004" pitchFamily="50" charset="0"/>
              </a:rPr>
              <a:t>Στόχοι Μαθήματος</a:t>
            </a:r>
            <a:r>
              <a:rPr lang="en-AU" sz="2800" dirty="0">
                <a:solidFill>
                  <a:srgbClr val="FFCC66"/>
                </a:solidFill>
                <a:latin typeface="Zona Pro" panose="02010503040002020004" pitchFamily="50" charset="0"/>
              </a:rPr>
              <a:t>:</a:t>
            </a:r>
          </a:p>
        </p:txBody>
      </p:sp>
      <p:cxnSp>
        <p:nvCxnSpPr>
          <p:cNvPr id="43" name="Straight Connector 42">
            <a:extLst>
              <a:ext uri="{FF2B5EF4-FFF2-40B4-BE49-F238E27FC236}">
                <a16:creationId xmlns:a16="http://schemas.microsoft.com/office/drawing/2014/main" id="{A494C94F-F8B5-49C5-90C5-73CB27E83CBA}"/>
              </a:ext>
            </a:extLst>
          </p:cNvPr>
          <p:cNvCxnSpPr>
            <a:cxnSpLocks/>
          </p:cNvCxnSpPr>
          <p:nvPr/>
        </p:nvCxnSpPr>
        <p:spPr>
          <a:xfrm>
            <a:off x="812427" y="2377094"/>
            <a:ext cx="5552443" cy="0"/>
          </a:xfrm>
          <a:prstGeom prst="line">
            <a:avLst/>
          </a:prstGeom>
          <a:ln w="38100">
            <a:solidFill>
              <a:srgbClr val="A779D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2EC5ABA9-FD22-4D4D-97CC-CCD34D1DC214}"/>
              </a:ext>
            </a:extLst>
          </p:cNvPr>
          <p:cNvPicPr>
            <a:picLocks noGrp="1" noRot="1" noChangeAspect="1" noMove="1" noResize="1" noEditPoints="1" noAdjustHandles="1" noChangeArrowheads="1" noChangeShapeType="1" noCrop="1"/>
          </p:cNvPicPr>
          <p:nvPr/>
        </p:nvPicPr>
        <p:blipFill rotWithShape="1">
          <a:blip r:embed="rId9">
            <a:extLst>
              <a:ext uri="{96DAC541-7B7A-43D3-8B79-37D633B846F1}">
                <asvg:svgBlip xmlns:asvg="http://schemas.microsoft.com/office/drawing/2016/SVG/main" r:embed="rId10"/>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05099" y="5496858"/>
            <a:ext cx="4172501" cy="478812"/>
          </a:xfrm>
          <a:prstGeom prst="rect">
            <a:avLst/>
          </a:prstGeom>
        </p:spPr>
      </p:pic>
      <p:pic>
        <p:nvPicPr>
          <p:cNvPr id="10" name="Graphic 9">
            <a:extLst>
              <a:ext uri="{FF2B5EF4-FFF2-40B4-BE49-F238E27FC236}">
                <a16:creationId xmlns:a16="http://schemas.microsoft.com/office/drawing/2014/main" id="{85E7FBD5-C60C-4730-B7DA-6A3844F721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26882" y="1231012"/>
            <a:ext cx="3882404" cy="4554681"/>
          </a:xfrm>
          <a:prstGeom prst="rect">
            <a:avLst/>
          </a:prstGeom>
        </p:spPr>
      </p:pic>
      <p:pic>
        <p:nvPicPr>
          <p:cNvPr id="24" name="Picture 23">
            <a:extLst>
              <a:ext uri="{FF2B5EF4-FFF2-40B4-BE49-F238E27FC236}">
                <a16:creationId xmlns:a16="http://schemas.microsoft.com/office/drawing/2014/main" id="{260189D9-76CE-B2AC-A175-0D5093ED3B97}"/>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51788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68C80FE-7D9F-4595-89CF-E6B88B2A87AD}"/>
              </a:ext>
            </a:extLst>
          </p:cNvPr>
          <p:cNvPicPr>
            <a:picLocks noChangeAspect="1"/>
          </p:cNvPicPr>
          <p:nvPr/>
        </p:nvPicPr>
        <p:blipFill>
          <a:blip r:embed="rId3"/>
          <a:stretch>
            <a:fillRect/>
          </a:stretch>
        </p:blipFill>
        <p:spPr>
          <a:xfrm>
            <a:off x="0" y="-19974"/>
            <a:ext cx="12192000" cy="6877974"/>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266085"/>
            <a:ext cx="6521287" cy="769441"/>
          </a:xfrm>
          <a:prstGeom prst="rect">
            <a:avLst/>
          </a:prstGeom>
          <a:noFill/>
        </p:spPr>
        <p:txBody>
          <a:bodyPr wrap="square" rtlCol="0">
            <a:spAutoFit/>
          </a:bodyPr>
          <a:lstStyle/>
          <a:p>
            <a:r>
              <a:rPr lang="el-GR" sz="2200" b="1" dirty="0">
                <a:solidFill>
                  <a:srgbClr val="FFCC66"/>
                </a:solidFill>
                <a:latin typeface="Zona Pro" panose="02010503040002020004" pitchFamily="50" charset="0"/>
              </a:rPr>
              <a:t>Μέρος 1 – Προκαταρκτικό Ερωτηματολόγιο για τον/ην Εκπαιδευτικό</a:t>
            </a:r>
            <a:endParaRPr lang="en-AU" sz="22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3</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4" y="1596298"/>
            <a:ext cx="6060311" cy="3600986"/>
          </a:xfrm>
          <a:prstGeom prst="rect">
            <a:avLst/>
          </a:prstGeom>
          <a:noFill/>
        </p:spPr>
        <p:txBody>
          <a:bodyPr wrap="square" rtlCol="0">
            <a:spAutoFit/>
          </a:bodyPr>
          <a:lstStyle/>
          <a:p>
            <a:r>
              <a:rPr lang="el-GR" sz="1900" dirty="0">
                <a:solidFill>
                  <a:schemeClr val="bg1"/>
                </a:solidFill>
                <a:cs typeface="Poppins" panose="00000500000000000000" pitchFamily="2" charset="0"/>
              </a:rPr>
              <a:t>Υπενθύμιση για </a:t>
            </a:r>
            <a:r>
              <a:rPr lang="el-GR" sz="1900" b="1" dirty="0">
                <a:solidFill>
                  <a:srgbClr val="FFCC66"/>
                </a:solidFill>
                <a:cs typeface="Poppins" panose="00000500000000000000" pitchFamily="2" charset="0"/>
              </a:rPr>
              <a:t>Εκπαιδευτικούς</a:t>
            </a:r>
          </a:p>
          <a:p>
            <a:endParaRPr lang="el-GR" sz="1900" b="1" dirty="0">
              <a:solidFill>
                <a:srgbClr val="FFCC66"/>
              </a:solidFill>
              <a:cs typeface="Poppins" panose="00000500000000000000" pitchFamily="2" charset="0"/>
            </a:endParaRPr>
          </a:p>
          <a:p>
            <a:r>
              <a:rPr lang="el-GR" sz="1900" dirty="0">
                <a:solidFill>
                  <a:schemeClr val="bg1"/>
                </a:solidFill>
                <a:cs typeface="Poppins" panose="00000500000000000000" pitchFamily="2" charset="0"/>
              </a:rPr>
              <a:t>Παρακαλούμε θυμηθείτε να επισκεφθείτε τον </a:t>
            </a:r>
            <a:r>
              <a:rPr lang="el-GR" sz="1900" dirty="0" err="1">
                <a:solidFill>
                  <a:schemeClr val="bg1"/>
                </a:solidFill>
                <a:cs typeface="Poppins" panose="00000500000000000000" pitchFamily="2" charset="0"/>
              </a:rPr>
              <a:t>ιστότοπο</a:t>
            </a:r>
            <a:r>
              <a:rPr lang="el-GR" sz="1900" dirty="0">
                <a:solidFill>
                  <a:schemeClr val="bg1"/>
                </a:solidFill>
                <a:cs typeface="Poppins" panose="00000500000000000000" pitchFamily="2" charset="0"/>
              </a:rPr>
              <a:t> </a:t>
            </a:r>
            <a:r>
              <a:rPr lang="el-GR" sz="1900" b="1" dirty="0">
                <a:solidFill>
                  <a:srgbClr val="FFCC66"/>
                </a:solidFill>
                <a:cs typeface="Poppins" panose="00000500000000000000" pitchFamily="2" charset="0"/>
                <a:hlinkClick r:id="rId7">
                  <a:extLst>
                    <a:ext uri="{A12FA001-AC4F-418D-AE19-62706E023703}">
                      <ahyp:hlinkClr xmlns:ahyp="http://schemas.microsoft.com/office/drawing/2018/hyperlinkcolor" val="tx"/>
                    </a:ext>
                  </a:extLst>
                </a:hlinkClick>
              </a:rPr>
              <a:t>www.caper.com.au</a:t>
            </a:r>
            <a:r>
              <a:rPr lang="el-GR" sz="1900" b="1" dirty="0">
                <a:solidFill>
                  <a:srgbClr val="FFCC66"/>
                </a:solidFill>
                <a:cs typeface="Poppins" panose="00000500000000000000" pitchFamily="2" charset="0"/>
              </a:rPr>
              <a:t> </a:t>
            </a:r>
            <a:r>
              <a:rPr lang="el-GR" sz="1900" dirty="0">
                <a:solidFill>
                  <a:schemeClr val="bg1"/>
                </a:solidFill>
                <a:cs typeface="Poppins" panose="00000500000000000000" pitchFamily="2" charset="0"/>
              </a:rPr>
              <a:t>και να κάνετε κλικ στο κουμπί «Ερωτηματολόγιο Εφαρμογής».</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Εκεί θα σας ζητηθεί να συμπληρώσετε ένα διαδικτυακό προπαρασκευαστικό ερωτηματολόγιο πριν την έναρξη του μαθήματος.</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Εάν το έχετε ήδη συμπληρώσει, παρακαλούμε συνεχίστε με το υπόλοιπο μέρος του μαθήματος.</a:t>
            </a:r>
          </a:p>
        </p:txBody>
      </p:sp>
      <p:pic>
        <p:nvPicPr>
          <p:cNvPr id="19" name="Picture 18" descr="Icon&#10;&#10;Description automatically generated with medium confidence">
            <a:extLst>
              <a:ext uri="{FF2B5EF4-FFF2-40B4-BE49-F238E27FC236}">
                <a16:creationId xmlns:a16="http://schemas.microsoft.com/office/drawing/2014/main" id="{46A5583C-9FE3-3958-F930-D64E7CA9F993}"/>
              </a:ext>
            </a:extLst>
          </p:cNvPr>
          <p:cNvPicPr>
            <a:picLocks noChangeAspect="1"/>
          </p:cNvPicPr>
          <p:nvPr/>
        </p:nvPicPr>
        <p:blipFill>
          <a:blip r:embed="rId8"/>
          <a:stretch>
            <a:fillRect/>
          </a:stretch>
        </p:blipFill>
        <p:spPr>
          <a:xfrm>
            <a:off x="10401292" y="213517"/>
            <a:ext cx="1450596" cy="401047"/>
          </a:xfrm>
          <a:prstGeom prst="rect">
            <a:avLst/>
          </a:prstGeom>
        </p:spPr>
      </p:pic>
      <p:pic>
        <p:nvPicPr>
          <p:cNvPr id="2" name="Graphic 1">
            <a:extLst>
              <a:ext uri="{FF2B5EF4-FFF2-40B4-BE49-F238E27FC236}">
                <a16:creationId xmlns:a16="http://schemas.microsoft.com/office/drawing/2014/main" id="{15FA9302-F523-9FAB-797C-FA47A338C3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757122">
            <a:off x="9677212" y="1480346"/>
            <a:ext cx="1749398" cy="1815569"/>
          </a:xfrm>
          <a:prstGeom prst="rect">
            <a:avLst/>
          </a:prstGeom>
        </p:spPr>
      </p:pic>
      <p:pic>
        <p:nvPicPr>
          <p:cNvPr id="7" name="Graphic 6">
            <a:extLst>
              <a:ext uri="{FF2B5EF4-FFF2-40B4-BE49-F238E27FC236}">
                <a16:creationId xmlns:a16="http://schemas.microsoft.com/office/drawing/2014/main" id="{E007D657-C0A2-B642-5339-07AE5E94E8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9981929">
            <a:off x="8410191" y="3690163"/>
            <a:ext cx="1565995" cy="1625229"/>
          </a:xfrm>
          <a:prstGeom prst="rect">
            <a:avLst/>
          </a:prstGeom>
        </p:spPr>
      </p:pic>
    </p:spTree>
    <p:extLst>
      <p:ext uri="{BB962C8B-B14F-4D97-AF65-F5344CB8AC3E}">
        <p14:creationId xmlns:p14="http://schemas.microsoft.com/office/powerpoint/2010/main" val="2808781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68C80FE-7D9F-4595-89CF-E6B88B2A87AD}"/>
              </a:ext>
            </a:extLst>
          </p:cNvPr>
          <p:cNvPicPr>
            <a:picLocks noChangeAspect="1"/>
          </p:cNvPicPr>
          <p:nvPr/>
        </p:nvPicPr>
        <p:blipFill>
          <a:blip r:embed="rId3"/>
          <a:stretch>
            <a:fillRect/>
          </a:stretch>
        </p:blipFill>
        <p:spPr>
          <a:xfrm>
            <a:off x="0" y="-19974"/>
            <a:ext cx="12192000" cy="6877974"/>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4</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27183" y="-93561"/>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599084" y="336778"/>
            <a:ext cx="6286485" cy="830997"/>
          </a:xfrm>
          <a:prstGeom prst="rect">
            <a:avLst/>
          </a:prstGeom>
          <a:noFill/>
        </p:spPr>
        <p:txBody>
          <a:bodyPr wrap="square" rtlCol="0">
            <a:spAutoFit/>
          </a:bodyPr>
          <a:lstStyle/>
          <a:p>
            <a:r>
              <a:rPr lang="el-GR" sz="2400" b="1" dirty="0">
                <a:solidFill>
                  <a:srgbClr val="FFCC66"/>
                </a:solidFill>
                <a:latin typeface="Zona Pro" panose="02010503040002020004" pitchFamily="50" charset="0"/>
              </a:rPr>
              <a:t>Μέρος 2 – Προπαρασκευαστικό Ερωτηματολόγιο για Μαθητές/</a:t>
            </a:r>
            <a:r>
              <a:rPr lang="el-GR" sz="2400" b="1" dirty="0" err="1">
                <a:solidFill>
                  <a:srgbClr val="FFCC66"/>
                </a:solidFill>
                <a:latin typeface="Zona Pro" panose="02010503040002020004" pitchFamily="50" charset="0"/>
              </a:rPr>
              <a:t>ριες</a:t>
            </a:r>
            <a:endParaRPr lang="en-AU" sz="24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4</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30" name="TextBox 29">
            <a:extLst>
              <a:ext uri="{FF2B5EF4-FFF2-40B4-BE49-F238E27FC236}">
                <a16:creationId xmlns:a16="http://schemas.microsoft.com/office/drawing/2014/main" id="{275A5710-C228-47CE-B3E7-034463E24148}"/>
              </a:ext>
            </a:extLst>
          </p:cNvPr>
          <p:cNvSpPr txBox="1"/>
          <p:nvPr/>
        </p:nvSpPr>
        <p:spPr>
          <a:xfrm>
            <a:off x="8216490" y="4344474"/>
            <a:ext cx="3288049" cy="1200329"/>
          </a:xfrm>
          <a:prstGeom prst="rect">
            <a:avLst/>
          </a:prstGeom>
          <a:noFill/>
        </p:spPr>
        <p:txBody>
          <a:bodyPr wrap="square" rtlCol="0">
            <a:spAutoFit/>
          </a:bodyPr>
          <a:lstStyle/>
          <a:p>
            <a:pPr algn="ctr"/>
            <a:r>
              <a:rPr lang="el-GR" sz="2400" b="1" dirty="0">
                <a:solidFill>
                  <a:srgbClr val="592C82"/>
                </a:solidFill>
                <a:latin typeface="Zona Pro" panose="02010503040002020004" pitchFamily="50" charset="0"/>
              </a:rPr>
              <a:t>Αυτή η έρευνα θα διαρκέσει 15 λεπτά περίπου</a:t>
            </a:r>
            <a:endParaRPr lang="en-FR" sz="2400" b="1" dirty="0">
              <a:solidFill>
                <a:srgbClr val="592C82"/>
              </a:solidFill>
              <a:latin typeface="Zona Pro" panose="02010503040002020004" pitchFamily="50" charset="0"/>
            </a:endParaRPr>
          </a:p>
        </p:txBody>
      </p:sp>
      <p:pic>
        <p:nvPicPr>
          <p:cNvPr id="37" name="Picture 36" descr="A picture containing clock, gauge&#10;&#10;Description automatically generated">
            <a:extLst>
              <a:ext uri="{FF2B5EF4-FFF2-40B4-BE49-F238E27FC236}">
                <a16:creationId xmlns:a16="http://schemas.microsoft.com/office/drawing/2014/main" id="{87814CF6-CAC1-4FBD-BD0B-89E2F312F6E2}"/>
              </a:ext>
            </a:extLst>
          </p:cNvPr>
          <p:cNvPicPr>
            <a:picLocks noChangeAspect="1"/>
          </p:cNvPicPr>
          <p:nvPr/>
        </p:nvPicPr>
        <p:blipFill>
          <a:blip r:embed="rId7"/>
          <a:stretch>
            <a:fillRect/>
          </a:stretch>
        </p:blipFill>
        <p:spPr>
          <a:xfrm>
            <a:off x="8494776" y="1485117"/>
            <a:ext cx="2731476" cy="273147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4" y="1596298"/>
            <a:ext cx="6060311" cy="5062924"/>
          </a:xfrm>
          <a:prstGeom prst="rect">
            <a:avLst/>
          </a:prstGeom>
          <a:noFill/>
        </p:spPr>
        <p:txBody>
          <a:bodyPr wrap="square" rtlCol="0">
            <a:spAutoFit/>
          </a:bodyPr>
          <a:lstStyle/>
          <a:p>
            <a:r>
              <a:rPr lang="el-GR" sz="1900" dirty="0">
                <a:solidFill>
                  <a:schemeClr val="bg1"/>
                </a:solidFill>
                <a:cs typeface="Poppins" panose="00000500000000000000" pitchFamily="2" charset="0"/>
              </a:rPr>
              <a:t>Αυτό το ερωτηματολόγιο που θα συμπληρώσετε πριν την έναρξη του μαθήματος </a:t>
            </a:r>
            <a:r>
              <a:rPr lang="el-GR" sz="1900" b="1" dirty="0">
                <a:solidFill>
                  <a:srgbClr val="FFCC66"/>
                </a:solidFill>
                <a:cs typeface="Poppins" panose="00000500000000000000" pitchFamily="2" charset="0"/>
              </a:rPr>
              <a:t>θα σας ζητήσει να απαντήσετε σε ερωτήσεις </a:t>
            </a:r>
            <a:r>
              <a:rPr lang="el-GR" sz="1900" dirty="0">
                <a:solidFill>
                  <a:schemeClr val="bg1"/>
                </a:solidFill>
                <a:cs typeface="Poppins" panose="00000500000000000000" pitchFamily="2" charset="0"/>
              </a:rPr>
              <a:t>σχετικά με το πώς σκέφτεστε και πώς αισθάνεστε.</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Είναι σημαντικό να απαντήσετε στις ερωτήσεις όσο το δυνατόν πιο </a:t>
            </a:r>
            <a:r>
              <a:rPr lang="el-GR" sz="1900" b="1" dirty="0">
                <a:solidFill>
                  <a:srgbClr val="FFCC66"/>
                </a:solidFill>
                <a:cs typeface="Poppins" panose="00000500000000000000" pitchFamily="2" charset="0"/>
              </a:rPr>
              <a:t>ειλικρινά</a:t>
            </a:r>
            <a:r>
              <a:rPr lang="el-GR" sz="1900" dirty="0">
                <a:solidFill>
                  <a:schemeClr val="bg1"/>
                </a:solidFill>
                <a:cs typeface="Poppins" panose="00000500000000000000" pitchFamily="2" charset="0"/>
              </a:rPr>
              <a:t>, καθώς οι πληροφορίες θα χρησιμοποιηθούν για να βοηθήσουν στην κατανόηση της ψυχικής ευεξίας των νέων ανθρώπων.</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Όλοι/</a:t>
            </a:r>
            <a:r>
              <a:rPr lang="el-GR" sz="1900" dirty="0" err="1">
                <a:solidFill>
                  <a:schemeClr val="bg1"/>
                </a:solidFill>
                <a:cs typeface="Poppins" panose="00000500000000000000" pitchFamily="2" charset="0"/>
              </a:rPr>
              <a:t>ες</a:t>
            </a:r>
            <a:r>
              <a:rPr lang="el-GR" sz="1900" dirty="0">
                <a:solidFill>
                  <a:schemeClr val="bg1"/>
                </a:solidFill>
                <a:cs typeface="Poppins" panose="00000500000000000000" pitchFamily="2" charset="0"/>
              </a:rPr>
              <a:t> πρέπει να έχουν την ευκαιρία να απαντήσουν στις ερωτήσεις με </a:t>
            </a:r>
            <a:r>
              <a:rPr lang="el-GR" sz="1900" b="1" dirty="0">
                <a:solidFill>
                  <a:srgbClr val="FFCC66"/>
                </a:solidFill>
                <a:cs typeface="Poppins" panose="00000500000000000000" pitchFamily="2" charset="0"/>
              </a:rPr>
              <a:t>εμπιστευτικότητα</a:t>
            </a:r>
            <a:r>
              <a:rPr lang="el-GR" sz="1900" dirty="0">
                <a:solidFill>
                  <a:schemeClr val="bg1"/>
                </a:solidFill>
                <a:cs typeface="Poppins" panose="00000500000000000000" pitchFamily="2" charset="0"/>
              </a:rPr>
              <a:t>, γι’ αυτό σας παρακαλούμε να μην συζητάτε τις ερωτήσεις ή τις απαντήσεις σας με κανέναν/μία άλλο/η.</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Παρακαλούμε να σεβαστείτε το </a:t>
            </a:r>
            <a:r>
              <a:rPr lang="el-GR" sz="1900" b="1" dirty="0">
                <a:solidFill>
                  <a:srgbClr val="FFCC66"/>
                </a:solidFill>
                <a:cs typeface="Poppins" panose="00000500000000000000" pitchFamily="2" charset="0"/>
              </a:rPr>
              <a:t>απόρρητο</a:t>
            </a:r>
            <a:r>
              <a:rPr lang="el-GR" sz="1900" dirty="0">
                <a:solidFill>
                  <a:schemeClr val="bg1"/>
                </a:solidFill>
                <a:cs typeface="Poppins" panose="00000500000000000000" pitchFamily="2" charset="0"/>
              </a:rPr>
              <a:t> των άλλων μαθητών/</a:t>
            </a:r>
            <a:r>
              <a:rPr lang="el-GR" sz="1900" dirty="0" err="1">
                <a:solidFill>
                  <a:schemeClr val="bg1"/>
                </a:solidFill>
                <a:cs typeface="Poppins" panose="00000500000000000000" pitchFamily="2" charset="0"/>
              </a:rPr>
              <a:t>ριών</a:t>
            </a:r>
            <a:r>
              <a:rPr lang="el-GR" sz="1900" dirty="0">
                <a:solidFill>
                  <a:schemeClr val="bg1"/>
                </a:solidFill>
                <a:cs typeface="Poppins" panose="00000500000000000000" pitchFamily="2" charset="0"/>
              </a:rPr>
              <a:t>.</a:t>
            </a:r>
            <a:r>
              <a:rPr lang="en-GB" sz="1900" dirty="0">
                <a:solidFill>
                  <a:schemeClr val="bg1"/>
                </a:solidFill>
                <a:latin typeface="Poppins" panose="00000500000000000000" pitchFamily="2" charset="0"/>
                <a:cs typeface="Poppins" panose="00000500000000000000" pitchFamily="2" charset="0"/>
              </a:rPr>
              <a:t> </a:t>
            </a:r>
          </a:p>
        </p:txBody>
      </p:sp>
      <p:pic>
        <p:nvPicPr>
          <p:cNvPr id="19" name="Picture 18" descr="Icon&#10;&#10;Description automatically generated with medium confidence">
            <a:extLst>
              <a:ext uri="{FF2B5EF4-FFF2-40B4-BE49-F238E27FC236}">
                <a16:creationId xmlns:a16="http://schemas.microsoft.com/office/drawing/2014/main" id="{46A5583C-9FE3-3958-F930-D64E7CA9F993}"/>
              </a:ext>
            </a:extLst>
          </p:cNvPr>
          <p:cNvPicPr>
            <a:picLocks noChangeAspect="1"/>
          </p:cNvPicPr>
          <p:nvPr/>
        </p:nvPicPr>
        <p:blipFill>
          <a:blip r:embed="rId8"/>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68811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Background pattern&#10;&#10;Description automatically generated">
            <a:extLst>
              <a:ext uri="{FF2B5EF4-FFF2-40B4-BE49-F238E27FC236}">
                <a16:creationId xmlns:a16="http://schemas.microsoft.com/office/drawing/2014/main" id="{9AD73EE0-F4E4-49FC-943E-7529A1CE51CE}"/>
              </a:ext>
            </a:extLst>
          </p:cNvPr>
          <p:cNvPicPr>
            <a:picLocks noChangeAspect="1"/>
          </p:cNvPicPr>
          <p:nvPr/>
        </p:nvPicPr>
        <p:blipFill>
          <a:blip r:embed="rId3"/>
          <a:stretch>
            <a:fillRect/>
          </a:stretch>
        </p:blipFill>
        <p:spPr>
          <a:xfrm>
            <a:off x="0" y="-19974"/>
            <a:ext cx="12192000" cy="6877974"/>
          </a:xfrm>
          <a:prstGeom prst="rect">
            <a:avLst/>
          </a:prstGeom>
        </p:spPr>
      </p:pic>
      <p:sp>
        <p:nvSpPr>
          <p:cNvPr id="55" name="Rectangle 25">
            <a:extLst>
              <a:ext uri="{FF2B5EF4-FFF2-40B4-BE49-F238E27FC236}">
                <a16:creationId xmlns:a16="http://schemas.microsoft.com/office/drawing/2014/main" id="{C5DFF58F-67B4-484B-A727-73B0DC668FDF}"/>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6" name="Graphic 55">
            <a:extLst>
              <a:ext uri="{FF2B5EF4-FFF2-40B4-BE49-F238E27FC236}">
                <a16:creationId xmlns:a16="http://schemas.microsoft.com/office/drawing/2014/main" id="{7604A6C1-AAA1-4083-819F-EA1A281D03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26482">
            <a:off x="7413845" y="-20481"/>
            <a:ext cx="157749" cy="7046136"/>
          </a:xfrm>
          <a:prstGeom prst="rect">
            <a:avLst/>
          </a:prstGeom>
        </p:spPr>
      </p:pic>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5</a:t>
            </a:fld>
            <a:endParaRPr lang="en-FR"/>
          </a:p>
        </p:txBody>
      </p:sp>
      <p:pic>
        <p:nvPicPr>
          <p:cNvPr id="47" name="Picture 46" descr="A picture containing background pattern&#10;&#10;Description automatically generated">
            <a:extLst>
              <a:ext uri="{FF2B5EF4-FFF2-40B4-BE49-F238E27FC236}">
                <a16:creationId xmlns:a16="http://schemas.microsoft.com/office/drawing/2014/main" id="{6D9C52BC-766A-44E2-B0EA-7A404BA4E020}"/>
              </a:ext>
            </a:extLst>
          </p:cNvPr>
          <p:cNvPicPr>
            <a:picLocks noChangeAspect="1"/>
          </p:cNvPicPr>
          <p:nvPr/>
        </p:nvPicPr>
        <p:blipFill>
          <a:blip r:embed="rId6"/>
          <a:stretch>
            <a:fillRect/>
          </a:stretch>
        </p:blipFill>
        <p:spPr>
          <a:xfrm>
            <a:off x="10950224" y="6040589"/>
            <a:ext cx="640258" cy="554890"/>
          </a:xfrm>
          <a:prstGeom prst="rect">
            <a:avLst/>
          </a:prstGeom>
        </p:spPr>
      </p:pic>
      <p:sp>
        <p:nvSpPr>
          <p:cNvPr id="52" name="Slide Number Placeholder 12">
            <a:extLst>
              <a:ext uri="{FF2B5EF4-FFF2-40B4-BE49-F238E27FC236}">
                <a16:creationId xmlns:a16="http://schemas.microsoft.com/office/drawing/2014/main" id="{2958E7F2-47D7-4058-B557-A36D095FA82F}"/>
              </a:ext>
            </a:extLst>
          </p:cNvPr>
          <p:cNvSpPr txBox="1">
            <a:spLocks/>
          </p:cNvSpPr>
          <p:nvPr/>
        </p:nvSpPr>
        <p:spPr>
          <a:xfrm>
            <a:off x="10962924" y="6125112"/>
            <a:ext cx="618266"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5</a:t>
            </a:fld>
            <a:endParaRPr lang="en-FR" sz="2400">
              <a:solidFill>
                <a:schemeClr val="bg1"/>
              </a:solidFill>
            </a:endParaRPr>
          </a:p>
        </p:txBody>
      </p:sp>
      <p:pic>
        <p:nvPicPr>
          <p:cNvPr id="3" name="Graphic 2">
            <a:extLst>
              <a:ext uri="{FF2B5EF4-FFF2-40B4-BE49-F238E27FC236}">
                <a16:creationId xmlns:a16="http://schemas.microsoft.com/office/drawing/2014/main" id="{DB784ECC-45E7-44A3-A4C9-298B78DE7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57122">
            <a:off x="9677212" y="1480346"/>
            <a:ext cx="1749398" cy="1815569"/>
          </a:xfrm>
          <a:prstGeom prst="rect">
            <a:avLst/>
          </a:prstGeom>
        </p:spPr>
      </p:pic>
      <p:pic>
        <p:nvPicPr>
          <p:cNvPr id="53" name="Graphic 52">
            <a:extLst>
              <a:ext uri="{FF2B5EF4-FFF2-40B4-BE49-F238E27FC236}">
                <a16:creationId xmlns:a16="http://schemas.microsoft.com/office/drawing/2014/main" id="{159958AF-5894-4A5D-943C-56B662B778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981929">
            <a:off x="8410191" y="3690163"/>
            <a:ext cx="1565995" cy="1625229"/>
          </a:xfrm>
          <a:prstGeom prst="rect">
            <a:avLst/>
          </a:prstGeom>
        </p:spPr>
      </p:pic>
      <p:sp>
        <p:nvSpPr>
          <p:cNvPr id="57" name="TextBox 56">
            <a:extLst>
              <a:ext uri="{FF2B5EF4-FFF2-40B4-BE49-F238E27FC236}">
                <a16:creationId xmlns:a16="http://schemas.microsoft.com/office/drawing/2014/main" id="{26E3A2F3-B44D-4209-812C-590C2E257425}"/>
              </a:ext>
            </a:extLst>
          </p:cNvPr>
          <p:cNvSpPr txBox="1"/>
          <p:nvPr/>
        </p:nvSpPr>
        <p:spPr>
          <a:xfrm>
            <a:off x="609600" y="394315"/>
            <a:ext cx="6249020" cy="769441"/>
          </a:xfrm>
          <a:prstGeom prst="rect">
            <a:avLst/>
          </a:prstGeom>
          <a:noFill/>
        </p:spPr>
        <p:txBody>
          <a:bodyPr wrap="square" rtlCol="0">
            <a:spAutoFit/>
          </a:bodyPr>
          <a:lstStyle/>
          <a:p>
            <a:r>
              <a:rPr lang="el-GR" sz="2200" b="1" dirty="0">
                <a:solidFill>
                  <a:srgbClr val="FFCC66"/>
                </a:solidFill>
                <a:latin typeface="Zona Pro" panose="02010503040002020004" pitchFamily="50" charset="0"/>
              </a:rPr>
              <a:t>Προπαρασκευαστικό Ερωτηματολόγιο (Συνέχεια)</a:t>
            </a:r>
            <a:endParaRPr lang="en-AU" sz="2200" b="1" dirty="0">
              <a:solidFill>
                <a:srgbClr val="FFCC66"/>
              </a:solidFill>
              <a:latin typeface="Zona Pro" panose="02010503040002020004" pitchFamily="50" charset="0"/>
            </a:endParaRPr>
          </a:p>
        </p:txBody>
      </p:sp>
      <p:cxnSp>
        <p:nvCxnSpPr>
          <p:cNvPr id="58" name="Straight Connector 57">
            <a:extLst>
              <a:ext uri="{FF2B5EF4-FFF2-40B4-BE49-F238E27FC236}">
                <a16:creationId xmlns:a16="http://schemas.microsoft.com/office/drawing/2014/main" id="{2B714250-39B0-40CD-B69A-6CDFA40176B3}"/>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CF602E4-E768-4E0E-BBA0-EC388178D576}"/>
              </a:ext>
            </a:extLst>
          </p:cNvPr>
          <p:cNvSpPr txBox="1"/>
          <p:nvPr/>
        </p:nvSpPr>
        <p:spPr>
          <a:xfrm>
            <a:off x="609599" y="1596298"/>
            <a:ext cx="5765239" cy="5062924"/>
          </a:xfrm>
          <a:prstGeom prst="rect">
            <a:avLst/>
          </a:prstGeom>
          <a:noFill/>
        </p:spPr>
        <p:txBody>
          <a:bodyPr wrap="square" rtlCol="0">
            <a:spAutoFit/>
          </a:bodyPr>
          <a:lstStyle/>
          <a:p>
            <a:r>
              <a:rPr lang="el-GR" sz="1900" b="1" dirty="0">
                <a:solidFill>
                  <a:srgbClr val="FFCC66"/>
                </a:solidFill>
                <a:cs typeface="Poppins" panose="00000500000000000000" pitchFamily="2" charset="0"/>
              </a:rPr>
              <a:t>Μην μιλάτε</a:t>
            </a:r>
            <a:r>
              <a:rPr lang="el-GR" sz="1900" dirty="0">
                <a:solidFill>
                  <a:schemeClr val="bg1"/>
                </a:solidFill>
                <a:cs typeface="Poppins" panose="00000500000000000000" pitchFamily="2" charset="0"/>
              </a:rPr>
              <a:t> με κανέναν/μία όσο συμπληρώνετε το προπαρασκευαστικό ερωτηματολόγιο. Μόλις ολοκληρώσετε τη συμπλήρωση, θα εξετάσουμε τις απαντήσεις σας στο Πανεπιστήμιο και θα </a:t>
            </a:r>
            <a:r>
              <a:rPr lang="el-GR" sz="1900" b="1" dirty="0">
                <a:solidFill>
                  <a:srgbClr val="FFCC66"/>
                </a:solidFill>
                <a:cs typeface="Poppins" panose="00000500000000000000" pitchFamily="2" charset="0"/>
              </a:rPr>
              <a:t>αναλύσουμε </a:t>
            </a:r>
            <a:r>
              <a:rPr lang="el-GR" sz="1900" dirty="0">
                <a:solidFill>
                  <a:schemeClr val="bg1"/>
                </a:solidFill>
                <a:cs typeface="Poppins" panose="00000500000000000000" pitchFamily="2" charset="0"/>
              </a:rPr>
              <a:t> τα δεδομένα.</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Κανείς/μία σε αυτό το σχολείο δεν θα δει τις απαντήσεις σας. </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Σας </a:t>
            </a:r>
            <a:r>
              <a:rPr lang="el-GR" sz="1900" b="1" dirty="0">
                <a:solidFill>
                  <a:srgbClr val="FFCC66"/>
                </a:solidFill>
                <a:cs typeface="Poppins" panose="00000500000000000000" pitchFamily="2" charset="0"/>
              </a:rPr>
              <a:t>ευχαριστούμε </a:t>
            </a:r>
            <a:r>
              <a:rPr lang="el-GR" sz="1900" dirty="0">
                <a:solidFill>
                  <a:schemeClr val="bg1"/>
                </a:solidFill>
                <a:cs typeface="Poppins" panose="00000500000000000000" pitchFamily="2" charset="0"/>
              </a:rPr>
              <a:t>για τη συμμετοχή σας σε αυτή τη σημαντική έρευνα.</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Παρακαλούμε να επισκεφθείτε τον παρακάτω </a:t>
            </a:r>
            <a:r>
              <a:rPr lang="el-GR" sz="1900" dirty="0" err="1">
                <a:solidFill>
                  <a:schemeClr val="bg1"/>
                </a:solidFill>
                <a:cs typeface="Poppins" panose="00000500000000000000" pitchFamily="2" charset="0"/>
              </a:rPr>
              <a:t>ιστότοπο</a:t>
            </a:r>
            <a:r>
              <a:rPr lang="el-GR" sz="1900" dirty="0">
                <a:solidFill>
                  <a:schemeClr val="bg1"/>
                </a:solidFill>
                <a:cs typeface="Poppins" panose="00000500000000000000" pitchFamily="2" charset="0"/>
              </a:rPr>
              <a:t> και να κάνετε κλικ στην επιλογή </a:t>
            </a:r>
            <a:r>
              <a:rPr lang="el-GR" sz="1900" b="1" dirty="0">
                <a:solidFill>
                  <a:srgbClr val="FFCC66"/>
                </a:solidFill>
                <a:cs typeface="Poppins" panose="00000500000000000000" pitchFamily="2" charset="0"/>
              </a:rPr>
              <a:t>«Ενότητα Ψυχική Υγείας Παιδιού».</a:t>
            </a:r>
          </a:p>
          <a:p>
            <a:endParaRPr lang="en-GB" sz="1900" b="1" dirty="0">
              <a:solidFill>
                <a:schemeClr val="bg1"/>
              </a:solidFill>
              <a:latin typeface="Poppins" panose="00000500000000000000" pitchFamily="2" charset="0"/>
              <a:cs typeface="Poppins" panose="00000500000000000000" pitchFamily="2" charset="0"/>
            </a:endParaRPr>
          </a:p>
          <a:p>
            <a:r>
              <a:rPr lang="en-GB" sz="1900" b="1" dirty="0">
                <a:solidFill>
                  <a:srgbClr val="FFCC66"/>
                </a:solidFill>
                <a:latin typeface="Poppins" panose="00000500000000000000" pitchFamily="2" charset="0"/>
                <a:cs typeface="Poppins" panose="00000500000000000000" pitchFamily="2" charset="0"/>
              </a:rPr>
              <a:t>www.caper.com.au</a:t>
            </a:r>
          </a:p>
        </p:txBody>
      </p:sp>
      <p:pic>
        <p:nvPicPr>
          <p:cNvPr id="15" name="Picture 14" descr="Icon&#10;&#10;Description automatically generated with medium confidence">
            <a:extLst>
              <a:ext uri="{FF2B5EF4-FFF2-40B4-BE49-F238E27FC236}">
                <a16:creationId xmlns:a16="http://schemas.microsoft.com/office/drawing/2014/main" id="{9F94066F-3658-0397-C796-42B00B19E1AC}"/>
              </a:ext>
            </a:extLst>
          </p:cNvPr>
          <p:cNvPicPr>
            <a:picLocks noChangeAspect="1"/>
          </p:cNvPicPr>
          <p:nvPr/>
        </p:nvPicPr>
        <p:blipFill>
          <a:blip r:embed="rId9"/>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2382294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Background pattern&#10;&#10;Description automatically generated">
            <a:extLst>
              <a:ext uri="{FF2B5EF4-FFF2-40B4-BE49-F238E27FC236}">
                <a16:creationId xmlns:a16="http://schemas.microsoft.com/office/drawing/2014/main" id="{9AD73EE0-F4E4-49FC-943E-7529A1CE51CE}"/>
              </a:ext>
            </a:extLst>
          </p:cNvPr>
          <p:cNvPicPr>
            <a:picLocks noChangeAspect="1"/>
          </p:cNvPicPr>
          <p:nvPr/>
        </p:nvPicPr>
        <p:blipFill>
          <a:blip r:embed="rId3"/>
          <a:stretch>
            <a:fillRect/>
          </a:stretch>
        </p:blipFill>
        <p:spPr>
          <a:xfrm>
            <a:off x="0" y="-19974"/>
            <a:ext cx="12192000" cy="6877974"/>
          </a:xfrm>
          <a:prstGeom prst="rect">
            <a:avLst/>
          </a:prstGeom>
        </p:spPr>
      </p:pic>
      <p:sp>
        <p:nvSpPr>
          <p:cNvPr id="55" name="Rectangle 25">
            <a:extLst>
              <a:ext uri="{FF2B5EF4-FFF2-40B4-BE49-F238E27FC236}">
                <a16:creationId xmlns:a16="http://schemas.microsoft.com/office/drawing/2014/main" id="{C5DFF58F-67B4-484B-A727-73B0DC668FDF}"/>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b="0" i="0" u="none" strike="noStrike">
                <a:solidFill>
                  <a:srgbClr val="000000"/>
                </a:solidFill>
                <a:effectLst/>
                <a:latin typeface="Roboto" panose="02000000000000000000" pitchFamily="2" charset="0"/>
              </a:rPr>
              <a:t>0</a:t>
            </a:r>
            <a:endParaRPr lang="en-AU"/>
          </a:p>
        </p:txBody>
      </p:sp>
      <p:pic>
        <p:nvPicPr>
          <p:cNvPr id="56" name="Graphic 55">
            <a:extLst>
              <a:ext uri="{FF2B5EF4-FFF2-40B4-BE49-F238E27FC236}">
                <a16:creationId xmlns:a16="http://schemas.microsoft.com/office/drawing/2014/main" id="{7604A6C1-AAA1-4083-819F-EA1A281D03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26482">
            <a:off x="7413845" y="-20481"/>
            <a:ext cx="157749" cy="7046136"/>
          </a:xfrm>
          <a:prstGeom prst="rect">
            <a:avLst/>
          </a:prstGeom>
        </p:spPr>
      </p:pic>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6</a:t>
            </a:fld>
            <a:endParaRPr lang="en-FR"/>
          </a:p>
        </p:txBody>
      </p:sp>
      <p:pic>
        <p:nvPicPr>
          <p:cNvPr id="47" name="Picture 46" descr="A picture containing background pattern&#10;&#10;Description automatically generated">
            <a:extLst>
              <a:ext uri="{FF2B5EF4-FFF2-40B4-BE49-F238E27FC236}">
                <a16:creationId xmlns:a16="http://schemas.microsoft.com/office/drawing/2014/main" id="{6D9C52BC-766A-44E2-B0EA-7A404BA4E020}"/>
              </a:ext>
            </a:extLst>
          </p:cNvPr>
          <p:cNvPicPr>
            <a:picLocks noChangeAspect="1"/>
          </p:cNvPicPr>
          <p:nvPr/>
        </p:nvPicPr>
        <p:blipFill>
          <a:blip r:embed="rId6"/>
          <a:stretch>
            <a:fillRect/>
          </a:stretch>
        </p:blipFill>
        <p:spPr>
          <a:xfrm>
            <a:off x="10950224" y="6040589"/>
            <a:ext cx="640258" cy="554890"/>
          </a:xfrm>
          <a:prstGeom prst="rect">
            <a:avLst/>
          </a:prstGeom>
        </p:spPr>
      </p:pic>
      <p:sp>
        <p:nvSpPr>
          <p:cNvPr id="52" name="Slide Number Placeholder 12">
            <a:extLst>
              <a:ext uri="{FF2B5EF4-FFF2-40B4-BE49-F238E27FC236}">
                <a16:creationId xmlns:a16="http://schemas.microsoft.com/office/drawing/2014/main" id="{2958E7F2-47D7-4058-B557-A36D095FA82F}"/>
              </a:ext>
            </a:extLst>
          </p:cNvPr>
          <p:cNvSpPr txBox="1">
            <a:spLocks/>
          </p:cNvSpPr>
          <p:nvPr/>
        </p:nvSpPr>
        <p:spPr>
          <a:xfrm>
            <a:off x="11023600" y="6125112"/>
            <a:ext cx="494090"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6</a:t>
            </a:fld>
            <a:endParaRPr lang="en-FR" sz="2400">
              <a:solidFill>
                <a:schemeClr val="bg1"/>
              </a:solidFill>
            </a:endParaRPr>
          </a:p>
        </p:txBody>
      </p:sp>
      <p:sp>
        <p:nvSpPr>
          <p:cNvPr id="16" name="TextBox 15">
            <a:extLst>
              <a:ext uri="{FF2B5EF4-FFF2-40B4-BE49-F238E27FC236}">
                <a16:creationId xmlns:a16="http://schemas.microsoft.com/office/drawing/2014/main" id="{E3266C29-964E-49A5-BA5A-50CC6FB7C73B}"/>
              </a:ext>
            </a:extLst>
          </p:cNvPr>
          <p:cNvSpPr txBox="1"/>
          <p:nvPr/>
        </p:nvSpPr>
        <p:spPr>
          <a:xfrm>
            <a:off x="609599" y="285109"/>
            <a:ext cx="8184445" cy="954107"/>
          </a:xfrm>
          <a:prstGeom prst="rect">
            <a:avLst/>
          </a:prstGeom>
          <a:noFill/>
        </p:spPr>
        <p:txBody>
          <a:bodyPr wrap="square" rtlCol="0">
            <a:spAutoFit/>
          </a:bodyPr>
          <a:lstStyle/>
          <a:p>
            <a:r>
              <a:rPr lang="el-GR" sz="2700" b="1" dirty="0">
                <a:solidFill>
                  <a:srgbClr val="FFCC66"/>
                </a:solidFill>
                <a:latin typeface="Zona Pro" panose="02010503040002020004" pitchFamily="50" charset="0"/>
              </a:rPr>
              <a:t>Χρονόμετρο Προπαρασκευαστικού Ερωτηματολογίου</a:t>
            </a:r>
            <a:endParaRPr lang="en-AU" sz="2700" b="1" dirty="0">
              <a:solidFill>
                <a:srgbClr val="FFCC66"/>
              </a:solidFill>
              <a:latin typeface="Zona Pro" panose="02010503040002020004" pitchFamily="50" charset="0"/>
            </a:endParaRPr>
          </a:p>
        </p:txBody>
      </p:sp>
      <p:cxnSp>
        <p:nvCxnSpPr>
          <p:cNvPr id="17" name="Straight Connector 16">
            <a:extLst>
              <a:ext uri="{FF2B5EF4-FFF2-40B4-BE49-F238E27FC236}">
                <a16:creationId xmlns:a16="http://schemas.microsoft.com/office/drawing/2014/main" id="{F1122B51-3E9E-413F-A51B-6A9734ED07F8}"/>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88D524F5-11A8-4033-99D5-5036C8704E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18" name="Graphic 17">
            <a:extLst>
              <a:ext uri="{FF2B5EF4-FFF2-40B4-BE49-F238E27FC236}">
                <a16:creationId xmlns:a16="http://schemas.microsoft.com/office/drawing/2014/main" id="{0B6B8BD0-5AE2-446C-9FC9-B1FA859C13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8800" y="3130642"/>
            <a:ext cx="914400" cy="542925"/>
          </a:xfrm>
          <a:prstGeom prst="rect">
            <a:avLst/>
          </a:prstGeom>
        </p:spPr>
      </p:pic>
      <p:sp>
        <p:nvSpPr>
          <p:cNvPr id="19" name="Rectangle 18">
            <a:extLst>
              <a:ext uri="{FF2B5EF4-FFF2-40B4-BE49-F238E27FC236}">
                <a16:creationId xmlns:a16="http://schemas.microsoft.com/office/drawing/2014/main" id="{01D910F6-4B72-4EFC-A328-5D1275B6BF2F}"/>
              </a:ext>
            </a:extLst>
          </p:cNvPr>
          <p:cNvSpPr/>
          <p:nvPr/>
        </p:nvSpPr>
        <p:spPr>
          <a:xfrm>
            <a:off x="743736" y="1621338"/>
            <a:ext cx="5970829" cy="2986105"/>
          </a:xfrm>
          <a:prstGeom prst="rect">
            <a:avLst/>
          </a:prstGeom>
          <a:noFill/>
          <a:ln w="98425">
            <a:solidFill>
              <a:srgbClr val="9E7A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14" name="Add-in 13" title="Breaktime">
                <a:extLst>
                  <a:ext uri="{FF2B5EF4-FFF2-40B4-BE49-F238E27FC236}">
                    <a16:creationId xmlns:a16="http://schemas.microsoft.com/office/drawing/2014/main" id="{80AA5406-509B-435B-9F61-81A813B6BD91}"/>
                  </a:ext>
                </a:extLst>
              </p:cNvPr>
              <p:cNvGraphicFramePr>
                <a:graphicFrameLocks noGrp="1"/>
              </p:cNvGraphicFramePr>
              <p:nvPr>
                <p:extLst>
                  <p:ext uri="{D42A27DB-BD31-4B8C-83A1-F6EECF244321}">
                    <p14:modId xmlns:p14="http://schemas.microsoft.com/office/powerpoint/2010/main" val="1074642946"/>
                  </p:ext>
                </p:extLst>
              </p:nvPr>
            </p:nvGraphicFramePr>
            <p:xfrm>
              <a:off x="784034" y="1662003"/>
              <a:ext cx="5903636" cy="2909580"/>
            </p:xfrm>
            <a:graphic>
              <a:graphicData uri="http://schemas.microsoft.com/office/webextensions/webextension/2010/11">
                <we:webextensionref xmlns:we="http://schemas.microsoft.com/office/webextensions/webextension/2010/11" xmlns:r="http://schemas.openxmlformats.org/officeDocument/2006/relationships" r:id="rId11"/>
              </a:graphicData>
            </a:graphic>
          </p:graphicFrame>
        </mc:Choice>
        <mc:Fallback xmlns="">
          <p:pic>
            <p:nvPicPr>
              <p:cNvPr id="14" name="Add-in 13" title="Breaktime">
                <a:extLst>
                  <a:ext uri="{FF2B5EF4-FFF2-40B4-BE49-F238E27FC236}">
                    <a16:creationId xmlns:a16="http://schemas.microsoft.com/office/drawing/2014/main" id="{80AA5406-509B-435B-9F61-81A813B6BD91}"/>
                  </a:ext>
                </a:extLst>
              </p:cNvPr>
              <p:cNvPicPr>
                <a:picLocks noGrp="1" noRot="1" noChangeAspect="1" noMove="1" noResize="1" noEditPoints="1" noAdjustHandles="1" noChangeArrowheads="1" noChangeShapeType="1"/>
              </p:cNvPicPr>
              <p:nvPr/>
            </p:nvPicPr>
            <p:blipFill>
              <a:blip r:embed="rId12"/>
              <a:stretch>
                <a:fillRect/>
              </a:stretch>
            </p:blipFill>
            <p:spPr>
              <a:xfrm>
                <a:off x="784034" y="1662003"/>
                <a:ext cx="5903636" cy="2909580"/>
              </a:xfrm>
              <a:prstGeom prst="rect">
                <a:avLst/>
              </a:prstGeom>
            </p:spPr>
          </p:pic>
        </mc:Fallback>
      </mc:AlternateContent>
      <p:pic>
        <p:nvPicPr>
          <p:cNvPr id="6" name="Graphic 5">
            <a:extLst>
              <a:ext uri="{FF2B5EF4-FFF2-40B4-BE49-F238E27FC236}">
                <a16:creationId xmlns:a16="http://schemas.microsoft.com/office/drawing/2014/main" id="{B281477E-0379-4A6F-8164-945CD7A708C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17268" y="1757082"/>
            <a:ext cx="2695191" cy="3724264"/>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B243F62D-78F7-4FD8-29EC-249863C233C9}"/>
              </a:ext>
            </a:extLst>
          </p:cNvPr>
          <p:cNvPicPr>
            <a:picLocks noChangeAspect="1"/>
          </p:cNvPicPr>
          <p:nvPr/>
        </p:nvPicPr>
        <p:blipFill>
          <a:blip r:embed="rId15"/>
          <a:stretch>
            <a:fillRect/>
          </a:stretch>
        </p:blipFill>
        <p:spPr>
          <a:xfrm>
            <a:off x="10401292" y="213517"/>
            <a:ext cx="1450596" cy="401047"/>
          </a:xfrm>
          <a:prstGeom prst="rect">
            <a:avLst/>
          </a:prstGeom>
        </p:spPr>
      </p:pic>
      <p:sp>
        <p:nvSpPr>
          <p:cNvPr id="7" name="TextBox 6">
            <a:extLst>
              <a:ext uri="{FF2B5EF4-FFF2-40B4-BE49-F238E27FC236}">
                <a16:creationId xmlns:a16="http://schemas.microsoft.com/office/drawing/2014/main" id="{706B0157-6133-4E8B-46C8-4817FD82FF33}"/>
              </a:ext>
            </a:extLst>
          </p:cNvPr>
          <p:cNvSpPr txBox="1"/>
          <p:nvPr/>
        </p:nvSpPr>
        <p:spPr>
          <a:xfrm>
            <a:off x="661250" y="4870987"/>
            <a:ext cx="6290934" cy="2031325"/>
          </a:xfrm>
          <a:prstGeom prst="rect">
            <a:avLst/>
          </a:prstGeom>
          <a:noFill/>
        </p:spPr>
        <p:txBody>
          <a:bodyPr wrap="square" rtlCol="0">
            <a:spAutoFit/>
          </a:bodyPr>
          <a:lstStyle/>
          <a:p>
            <a:r>
              <a:rPr lang="el-GR" b="1" dirty="0">
                <a:solidFill>
                  <a:srgbClr val="FFCC66"/>
                </a:solidFill>
                <a:cs typeface="Poppins" panose="00000500000000000000" pitchFamily="2" charset="0"/>
              </a:rPr>
              <a:t>Οδηγίες Χρήσης </a:t>
            </a:r>
            <a:r>
              <a:rPr lang="el-GR" b="1" dirty="0" err="1">
                <a:solidFill>
                  <a:srgbClr val="FFCC66"/>
                </a:solidFill>
                <a:cs typeface="Poppins" panose="00000500000000000000" pitchFamily="2" charset="0"/>
              </a:rPr>
              <a:t>Χρονόμετρου</a:t>
            </a:r>
            <a:r>
              <a:rPr lang="el-GR" b="1" dirty="0">
                <a:solidFill>
                  <a:srgbClr val="FFCC66"/>
                </a:solidFill>
                <a:cs typeface="Poppins" panose="00000500000000000000" pitchFamily="2" charset="0"/>
              </a:rPr>
              <a:t>: </a:t>
            </a:r>
            <a:r>
              <a:rPr lang="el-GR" dirty="0">
                <a:solidFill>
                  <a:schemeClr val="bg1"/>
                </a:solidFill>
                <a:cs typeface="Poppins" panose="00000500000000000000" pitchFamily="2" charset="0"/>
              </a:rPr>
              <a:t>Αν εμφανιστεί το μήνυμα «Εμπιστευτείτε αυτό το πρόσθετο», κάντε κλικ εκεί.</a:t>
            </a:r>
            <a:br>
              <a:rPr lang="el-GR" dirty="0">
                <a:solidFill>
                  <a:schemeClr val="bg1"/>
                </a:solidFill>
                <a:cs typeface="Poppins" panose="00000500000000000000" pitchFamily="2" charset="0"/>
              </a:rPr>
            </a:br>
            <a:r>
              <a:rPr lang="el-GR" dirty="0">
                <a:solidFill>
                  <a:schemeClr val="bg1"/>
                </a:solidFill>
                <a:cs typeface="Poppins" panose="00000500000000000000" pitchFamily="2" charset="0"/>
              </a:rPr>
              <a:t>Ενδέχεται να χρειαστεί να πατήσετε και «Ενεργοποίηση επεξεργασίας». Στη συνέχεια, κάντε κλικ μέσα στην άσπρη περιοχή και κουνήστε λίγο το ποντίκι. Ρυθμίστε τις επιλογές σύμφωνα με τις προτιμήσεις σας και ξεκινήστε τη χρονομέτρηση.</a:t>
            </a:r>
          </a:p>
        </p:txBody>
      </p:sp>
    </p:spTree>
    <p:extLst>
      <p:ext uri="{BB962C8B-B14F-4D97-AF65-F5344CB8AC3E}">
        <p14:creationId xmlns:p14="http://schemas.microsoft.com/office/powerpoint/2010/main" val="134237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70C36980-D17B-4521-A9E3-6D3C9A62567D}"/>
              </a:ext>
            </a:extLst>
          </p:cNvPr>
          <p:cNvPicPr>
            <a:picLocks noChangeAspect="1"/>
          </p:cNvPicPr>
          <p:nvPr/>
        </p:nvPicPr>
        <p:blipFill>
          <a:blip r:embed="rId3"/>
          <a:stretch>
            <a:fillRect/>
          </a:stretch>
        </p:blipFill>
        <p:spPr>
          <a:xfrm>
            <a:off x="0" y="-19974"/>
            <a:ext cx="12192000" cy="6877974"/>
          </a:xfrm>
          <a:prstGeom prst="rect">
            <a:avLst/>
          </a:prstGeom>
        </p:spPr>
      </p:pic>
      <p:sp>
        <p:nvSpPr>
          <p:cNvPr id="18" name="Rectangle 25">
            <a:extLst>
              <a:ext uri="{FF2B5EF4-FFF2-40B4-BE49-F238E27FC236}">
                <a16:creationId xmlns:a16="http://schemas.microsoft.com/office/drawing/2014/main" id="{4FC47E14-C145-45F3-AD40-9A6500F6E8D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FR" sz="1800" dirty="0">
              <a:solidFill>
                <a:schemeClr val="bg1"/>
              </a:solidFill>
              <a:latin typeface="Poppins" panose="00000500000000000000" pitchFamily="2" charset="0"/>
              <a:cs typeface="Poppins" panose="00000500000000000000" pitchFamily="2" charset="0"/>
            </a:endParaRPr>
          </a:p>
        </p:txBody>
      </p:sp>
      <p:pic>
        <p:nvPicPr>
          <p:cNvPr id="19" name="Graphic 18">
            <a:extLst>
              <a:ext uri="{FF2B5EF4-FFF2-40B4-BE49-F238E27FC236}">
                <a16:creationId xmlns:a16="http://schemas.microsoft.com/office/drawing/2014/main" id="{B8449DDD-559B-4B80-AC64-B9B705018C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26482">
            <a:off x="7413845" y="-20481"/>
            <a:ext cx="157749" cy="7046136"/>
          </a:xfrm>
          <a:prstGeom prst="rect">
            <a:avLst/>
          </a:prstGeom>
        </p:spPr>
      </p:pic>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7</a:t>
            </a:fld>
            <a:endParaRPr lang="en-FR"/>
          </a:p>
        </p:txBody>
      </p:sp>
      <p:pic>
        <p:nvPicPr>
          <p:cNvPr id="47" name="Picture 46" descr="A picture containing background pattern&#10;&#10;Description automatically generated">
            <a:extLst>
              <a:ext uri="{FF2B5EF4-FFF2-40B4-BE49-F238E27FC236}">
                <a16:creationId xmlns:a16="http://schemas.microsoft.com/office/drawing/2014/main" id="{6D9C52BC-766A-44E2-B0EA-7A404BA4E020}"/>
              </a:ext>
            </a:extLst>
          </p:cNvPr>
          <p:cNvPicPr>
            <a:picLocks noChangeAspect="1"/>
          </p:cNvPicPr>
          <p:nvPr/>
        </p:nvPicPr>
        <p:blipFill>
          <a:blip r:embed="rId6"/>
          <a:stretch>
            <a:fillRect/>
          </a:stretch>
        </p:blipFill>
        <p:spPr>
          <a:xfrm>
            <a:off x="10950224" y="6040589"/>
            <a:ext cx="640258" cy="554890"/>
          </a:xfrm>
          <a:prstGeom prst="rect">
            <a:avLst/>
          </a:prstGeom>
        </p:spPr>
      </p:pic>
      <p:sp>
        <p:nvSpPr>
          <p:cNvPr id="52" name="Slide Number Placeholder 12">
            <a:extLst>
              <a:ext uri="{FF2B5EF4-FFF2-40B4-BE49-F238E27FC236}">
                <a16:creationId xmlns:a16="http://schemas.microsoft.com/office/drawing/2014/main" id="{2958E7F2-47D7-4058-B557-A36D095FA82F}"/>
              </a:ext>
            </a:extLst>
          </p:cNvPr>
          <p:cNvSpPr txBox="1">
            <a:spLocks/>
          </p:cNvSpPr>
          <p:nvPr/>
        </p:nvSpPr>
        <p:spPr>
          <a:xfrm>
            <a:off x="11011900"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7</a:t>
            </a:fld>
            <a:endParaRPr lang="en-FR" sz="2400">
              <a:solidFill>
                <a:schemeClr val="bg1"/>
              </a:solidFill>
            </a:endParaRPr>
          </a:p>
        </p:txBody>
      </p:sp>
      <p:sp>
        <p:nvSpPr>
          <p:cNvPr id="20" name="TextBox 19">
            <a:extLst>
              <a:ext uri="{FF2B5EF4-FFF2-40B4-BE49-F238E27FC236}">
                <a16:creationId xmlns:a16="http://schemas.microsoft.com/office/drawing/2014/main" id="{C95C2412-1329-4CA4-BBE5-89EC51541AB2}"/>
              </a:ext>
            </a:extLst>
          </p:cNvPr>
          <p:cNvSpPr txBox="1"/>
          <p:nvPr/>
        </p:nvSpPr>
        <p:spPr>
          <a:xfrm>
            <a:off x="597556" y="213517"/>
            <a:ext cx="6418998" cy="1384995"/>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Μέρος 3 – Εισαγωγή στις Μεγάλες Συζητήσεις</a:t>
            </a:r>
          </a:p>
          <a:p>
            <a:endParaRPr lang="en-AU" sz="2800" b="1" dirty="0">
              <a:solidFill>
                <a:srgbClr val="FFCC66"/>
              </a:solidFill>
              <a:latin typeface="Zona Pro" panose="02010503040002020004" pitchFamily="50" charset="0"/>
            </a:endParaRPr>
          </a:p>
        </p:txBody>
      </p:sp>
      <p:cxnSp>
        <p:nvCxnSpPr>
          <p:cNvPr id="21" name="Straight Connector 20">
            <a:extLst>
              <a:ext uri="{FF2B5EF4-FFF2-40B4-BE49-F238E27FC236}">
                <a16:creationId xmlns:a16="http://schemas.microsoft.com/office/drawing/2014/main" id="{BAF062C5-2A55-4DE3-BF20-76433A57EA5B}"/>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with medium confidence">
            <a:extLst>
              <a:ext uri="{FF2B5EF4-FFF2-40B4-BE49-F238E27FC236}">
                <a16:creationId xmlns:a16="http://schemas.microsoft.com/office/drawing/2014/main" id="{3134FC80-3AD8-48CE-D257-00C218413D49}"/>
              </a:ext>
            </a:extLst>
          </p:cNvPr>
          <p:cNvPicPr>
            <a:picLocks noChangeAspect="1"/>
          </p:cNvPicPr>
          <p:nvPr/>
        </p:nvPicPr>
        <p:blipFill>
          <a:blip r:embed="rId7"/>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BA8083A5-BFE7-7C04-6DC4-BC306349064E}"/>
              </a:ext>
            </a:extLst>
          </p:cNvPr>
          <p:cNvSpPr txBox="1"/>
          <p:nvPr/>
        </p:nvSpPr>
        <p:spPr>
          <a:xfrm>
            <a:off x="628814" y="1674546"/>
            <a:ext cx="5822785" cy="3924151"/>
          </a:xfrm>
          <a:prstGeom prst="rect">
            <a:avLst/>
          </a:prstGeom>
          <a:noFill/>
        </p:spPr>
        <p:txBody>
          <a:bodyPr wrap="square" rtlCol="0">
            <a:spAutoFit/>
          </a:bodyPr>
          <a:lstStyle/>
          <a:p>
            <a:r>
              <a:rPr lang="el-GR" sz="1900" dirty="0">
                <a:solidFill>
                  <a:schemeClr val="bg1"/>
                </a:solidFill>
                <a:cs typeface="Poppins" panose="00000500000000000000" pitchFamily="2" charset="0"/>
              </a:rPr>
              <a:t>Τις </a:t>
            </a:r>
            <a:r>
              <a:rPr lang="el-GR" sz="1900" b="1" dirty="0">
                <a:solidFill>
                  <a:srgbClr val="FFCC66"/>
                </a:solidFill>
                <a:cs typeface="Poppins" panose="00000500000000000000" pitchFamily="2" charset="0"/>
              </a:rPr>
              <a:t>επόμενες 6 εβδομάδες </a:t>
            </a:r>
            <a:r>
              <a:rPr lang="el-GR" sz="1900" dirty="0">
                <a:solidFill>
                  <a:schemeClr val="bg1"/>
                </a:solidFill>
                <a:cs typeface="Poppins" panose="00000500000000000000" pitchFamily="2" charset="0"/>
              </a:rPr>
              <a:t>θα μαθαίνουμε μαζί για τα συναισθήματα, και θα συζητάμε για σημαντικά θέματα όπως </a:t>
            </a:r>
            <a:r>
              <a:rPr lang="el-GR" sz="1900" b="1" dirty="0">
                <a:solidFill>
                  <a:srgbClr val="FFCC66"/>
                </a:solidFill>
                <a:cs typeface="Poppins" panose="00000500000000000000" pitchFamily="2" charset="0"/>
              </a:rPr>
              <a:t>η φιλία, το αίσθημα του </a:t>
            </a:r>
            <a:r>
              <a:rPr lang="el-GR" sz="1900" b="1" dirty="0" err="1">
                <a:solidFill>
                  <a:srgbClr val="FFCC66"/>
                </a:solidFill>
                <a:cs typeface="Poppins" panose="00000500000000000000" pitchFamily="2" charset="0"/>
              </a:rPr>
              <a:t>ανήκειν</a:t>
            </a:r>
            <a:r>
              <a:rPr lang="el-GR" sz="1900" b="1" dirty="0">
                <a:solidFill>
                  <a:srgbClr val="FFCC66"/>
                </a:solidFill>
                <a:cs typeface="Poppins" panose="00000500000000000000" pitchFamily="2" charset="0"/>
              </a:rPr>
              <a:t> στην ομάδα και ο σχολικός εκφοβισμός.</a:t>
            </a:r>
          </a:p>
          <a:p>
            <a:endParaRPr lang="el-GR" sz="1900" b="1" dirty="0">
              <a:solidFill>
                <a:srgbClr val="FFCC66"/>
              </a:solidFill>
              <a:cs typeface="Poppins" panose="00000500000000000000" pitchFamily="2" charset="0"/>
            </a:endParaRPr>
          </a:p>
          <a:p>
            <a:r>
              <a:rPr lang="el-GR" sz="1900" dirty="0">
                <a:solidFill>
                  <a:schemeClr val="bg1"/>
                </a:solidFill>
                <a:cs typeface="Poppins" panose="00000500000000000000" pitchFamily="2" charset="0"/>
              </a:rPr>
              <a:t>Μαζί θα βλέπουμε κάθε εβδομάδα ένα </a:t>
            </a:r>
            <a:r>
              <a:rPr lang="el-GR" sz="1900" b="1" dirty="0">
                <a:solidFill>
                  <a:srgbClr val="FFCC66"/>
                </a:solidFill>
                <a:cs typeface="Poppins" panose="00000500000000000000" pitchFamily="2" charset="0"/>
              </a:rPr>
              <a:t>κινούμενο</a:t>
            </a:r>
            <a:r>
              <a:rPr lang="el-GR" sz="2000" dirty="0"/>
              <a:t> </a:t>
            </a:r>
            <a:r>
              <a:rPr lang="el-GR" sz="1900" b="1" dirty="0">
                <a:solidFill>
                  <a:srgbClr val="FFCC66"/>
                </a:solidFill>
                <a:cs typeface="Poppins" panose="00000500000000000000" pitchFamily="2" charset="0"/>
              </a:rPr>
              <a:t>σχέδιο</a:t>
            </a:r>
            <a:r>
              <a:rPr lang="el-GR" sz="2000" dirty="0"/>
              <a:t> </a:t>
            </a:r>
            <a:r>
              <a:rPr lang="el-GR" sz="1900" dirty="0">
                <a:solidFill>
                  <a:schemeClr val="bg1"/>
                </a:solidFill>
                <a:cs typeface="Poppins" panose="00000500000000000000" pitchFamily="2" charset="0"/>
              </a:rPr>
              <a:t>που θα μας βοηθά να κάνουμε αυτές τις συζητήσεις και να αναπτύξουμε την κατανόηση και τις δεξιότητές μας γύρω από την ψυχική ευεξία.</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Θα γνωρίσετε καλύτερα τα…. </a:t>
            </a:r>
            <a:r>
              <a:rPr lang="el-GR" sz="1900" b="1" dirty="0" err="1">
                <a:solidFill>
                  <a:srgbClr val="FFCC66"/>
                </a:solidFill>
                <a:cs typeface="Poppins" panose="00000500000000000000" pitchFamily="2" charset="0"/>
              </a:rPr>
              <a:t>Ματούλια</a:t>
            </a:r>
            <a:r>
              <a:rPr lang="el-GR" sz="1900" dirty="0">
                <a:solidFill>
                  <a:schemeClr val="bg1"/>
                </a:solidFill>
                <a:cs typeface="Poppins" panose="00000500000000000000" pitchFamily="2" charset="0"/>
              </a:rPr>
              <a:t>!</a:t>
            </a:r>
          </a:p>
          <a:p>
            <a:endParaRPr lang="en-FR" sz="1900" dirty="0">
              <a:solidFill>
                <a:schemeClr val="bg1"/>
              </a:solidFill>
              <a:latin typeface="Poppins" panose="00000500000000000000" pitchFamily="2" charset="0"/>
              <a:cs typeface="Poppins" panose="00000500000000000000" pitchFamily="2" charset="0"/>
            </a:endParaRPr>
          </a:p>
          <a:p>
            <a:endParaRPr lang="en-FR" sz="1900" dirty="0">
              <a:solidFill>
                <a:schemeClr val="bg1"/>
              </a:solidFill>
              <a:latin typeface="Poppins" panose="00000500000000000000" pitchFamily="2" charset="0"/>
              <a:cs typeface="Poppins" panose="00000500000000000000" pitchFamily="2" charset="0"/>
            </a:endParaRPr>
          </a:p>
        </p:txBody>
      </p:sp>
      <p:pic>
        <p:nvPicPr>
          <p:cNvPr id="3" name="Graphic 2">
            <a:extLst>
              <a:ext uri="{FF2B5EF4-FFF2-40B4-BE49-F238E27FC236}">
                <a16:creationId xmlns:a16="http://schemas.microsoft.com/office/drawing/2014/main" id="{E2DFC7AA-7504-7D3B-4D9B-9FB12F1E44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88527" y="4923530"/>
            <a:ext cx="3413815" cy="391749"/>
          </a:xfrm>
          <a:prstGeom prst="rect">
            <a:avLst/>
          </a:prstGeom>
        </p:spPr>
      </p:pic>
      <p:pic>
        <p:nvPicPr>
          <p:cNvPr id="4" name="Graphic 3">
            <a:extLst>
              <a:ext uri="{FF2B5EF4-FFF2-40B4-BE49-F238E27FC236}">
                <a16:creationId xmlns:a16="http://schemas.microsoft.com/office/drawing/2014/main" id="{1E3F59FB-17F4-CB09-E189-F098EBBB1C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35202" y="1692693"/>
            <a:ext cx="3075232" cy="3486979"/>
          </a:xfrm>
          <a:prstGeom prst="rect">
            <a:avLst/>
          </a:prstGeom>
        </p:spPr>
      </p:pic>
    </p:spTree>
    <p:extLst>
      <p:ext uri="{BB962C8B-B14F-4D97-AF65-F5344CB8AC3E}">
        <p14:creationId xmlns:p14="http://schemas.microsoft.com/office/powerpoint/2010/main" val="16284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A picture containing accessory&#10;&#10;Description automatically generated">
            <a:extLst>
              <a:ext uri="{FF2B5EF4-FFF2-40B4-BE49-F238E27FC236}">
                <a16:creationId xmlns:a16="http://schemas.microsoft.com/office/drawing/2014/main" id="{20B388CD-48DF-35AB-7B42-E515ED2367EE}"/>
              </a:ext>
            </a:extLst>
          </p:cNvPr>
          <p:cNvPicPr>
            <a:picLocks noChangeAspect="1"/>
          </p:cNvPicPr>
          <p:nvPr/>
        </p:nvPicPr>
        <p:blipFill>
          <a:blip r:embed="rId3"/>
          <a:stretch>
            <a:fillRect/>
          </a:stretch>
        </p:blipFill>
        <p:spPr>
          <a:xfrm>
            <a:off x="-1" y="-19974"/>
            <a:ext cx="12254415" cy="6889262"/>
          </a:xfrm>
          <a:prstGeom prst="rect">
            <a:avLst/>
          </a:prstGeom>
        </p:spPr>
      </p:pic>
      <p:pic>
        <p:nvPicPr>
          <p:cNvPr id="53" name="Picture 52" descr="A picture containing background pattern&#10;&#10;Description automatically generated">
            <a:extLst>
              <a:ext uri="{FF2B5EF4-FFF2-40B4-BE49-F238E27FC236}">
                <a16:creationId xmlns:a16="http://schemas.microsoft.com/office/drawing/2014/main" id="{4D621B17-A10F-AD71-2197-075498C4020E}"/>
              </a:ext>
            </a:extLst>
          </p:cNvPr>
          <p:cNvPicPr>
            <a:picLocks noChangeAspect="1"/>
          </p:cNvPicPr>
          <p:nvPr/>
        </p:nvPicPr>
        <p:blipFill>
          <a:blip r:embed="rId4"/>
          <a:stretch>
            <a:fillRect/>
          </a:stretch>
        </p:blipFill>
        <p:spPr>
          <a:xfrm>
            <a:off x="10993766" y="6040589"/>
            <a:ext cx="640258" cy="554890"/>
          </a:xfrm>
          <a:prstGeom prst="rect">
            <a:avLst/>
          </a:prstGeom>
        </p:spPr>
      </p:pic>
      <p:sp>
        <p:nvSpPr>
          <p:cNvPr id="54" name="Rectangle 25">
            <a:extLst>
              <a:ext uri="{FF2B5EF4-FFF2-40B4-BE49-F238E27FC236}">
                <a16:creationId xmlns:a16="http://schemas.microsoft.com/office/drawing/2014/main" id="{76D24925-AD81-1BE5-2E9D-6894E2B3BB98}"/>
              </a:ext>
            </a:extLst>
          </p:cNvPr>
          <p:cNvSpPr/>
          <p:nvPr/>
        </p:nvSpPr>
        <p:spPr>
          <a:xfrm>
            <a:off x="-107575" y="-31262"/>
            <a:ext cx="12397146" cy="6941519"/>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97560"/>
              <a:gd name="connsiteY0" fmla="*/ 0 h 6858000"/>
              <a:gd name="connsiteX1" fmla="*/ 12397560 w 12397560"/>
              <a:gd name="connsiteY1" fmla="*/ 35696 h 6858000"/>
              <a:gd name="connsiteX2" fmla="*/ 7751768 w 12397560"/>
              <a:gd name="connsiteY2" fmla="*/ 6847551 h 6858000"/>
              <a:gd name="connsiteX3" fmla="*/ 0 w 12397560"/>
              <a:gd name="connsiteY3" fmla="*/ 6858000 h 6858000"/>
              <a:gd name="connsiteX4" fmla="*/ 0 w 12397560"/>
              <a:gd name="connsiteY4" fmla="*/ 0 h 6858000"/>
              <a:gd name="connsiteX0" fmla="*/ 0 w 12397560"/>
              <a:gd name="connsiteY0" fmla="*/ 0 h 6910020"/>
              <a:gd name="connsiteX1" fmla="*/ 12397560 w 12397560"/>
              <a:gd name="connsiteY1" fmla="*/ 35696 h 6910020"/>
              <a:gd name="connsiteX2" fmla="*/ 12359781 w 12397560"/>
              <a:gd name="connsiteY2" fmla="*/ 6910020 h 6910020"/>
              <a:gd name="connsiteX3" fmla="*/ 0 w 12397560"/>
              <a:gd name="connsiteY3" fmla="*/ 6858000 h 6910020"/>
              <a:gd name="connsiteX4" fmla="*/ 0 w 12397560"/>
              <a:gd name="connsiteY4" fmla="*/ 0 h 6910020"/>
              <a:gd name="connsiteX0" fmla="*/ 0 w 12397560"/>
              <a:gd name="connsiteY0" fmla="*/ 0 h 6910020"/>
              <a:gd name="connsiteX1" fmla="*/ 12397560 w 12397560"/>
              <a:gd name="connsiteY1" fmla="*/ 17848 h 6910020"/>
              <a:gd name="connsiteX2" fmla="*/ 12359781 w 12397560"/>
              <a:gd name="connsiteY2" fmla="*/ 6910020 h 6910020"/>
              <a:gd name="connsiteX3" fmla="*/ 0 w 12397560"/>
              <a:gd name="connsiteY3" fmla="*/ 6858000 h 6910020"/>
              <a:gd name="connsiteX4" fmla="*/ 0 w 12397560"/>
              <a:gd name="connsiteY4" fmla="*/ 0 h 6910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7560" h="6910020">
                <a:moveTo>
                  <a:pt x="0" y="0"/>
                </a:moveTo>
                <a:lnTo>
                  <a:pt x="12397560" y="17848"/>
                </a:lnTo>
                <a:lnTo>
                  <a:pt x="12359781" y="6910020"/>
                </a:lnTo>
                <a:lnTo>
                  <a:pt x="0" y="6858000"/>
                </a:lnTo>
                <a:lnTo>
                  <a:pt x="0" y="0"/>
                </a:lnTo>
                <a:close/>
              </a:path>
            </a:pathLst>
          </a:custGeom>
          <a:solidFill>
            <a:srgbClr val="592C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a:extLst>
              <a:ext uri="{FF2B5EF4-FFF2-40B4-BE49-F238E27FC236}">
                <a16:creationId xmlns:a16="http://schemas.microsoft.com/office/drawing/2014/main" id="{2AA46D0B-4B38-0684-D1BD-4988E8A7D0E4}"/>
              </a:ext>
            </a:extLst>
          </p:cNvPr>
          <p:cNvSpPr txBox="1"/>
          <p:nvPr/>
        </p:nvSpPr>
        <p:spPr>
          <a:xfrm>
            <a:off x="609599" y="619700"/>
            <a:ext cx="8184445" cy="523220"/>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Γνωρίστε τα </a:t>
            </a:r>
            <a:r>
              <a:rPr lang="el-GR" sz="2800" b="1" dirty="0" err="1">
                <a:solidFill>
                  <a:srgbClr val="FFCC66"/>
                </a:solidFill>
                <a:latin typeface="Zona Pro" panose="02010503040002020004" pitchFamily="50" charset="0"/>
              </a:rPr>
              <a:t>Ματούλια</a:t>
            </a:r>
            <a:r>
              <a:rPr lang="en-AU" sz="2800" b="1" dirty="0">
                <a:solidFill>
                  <a:srgbClr val="FFCC66"/>
                </a:solidFill>
                <a:latin typeface="Zona Pro" panose="02010503040002020004" pitchFamily="50" charset="0"/>
              </a:rPr>
              <a:t>!</a:t>
            </a:r>
          </a:p>
        </p:txBody>
      </p:sp>
      <p:grpSp>
        <p:nvGrpSpPr>
          <p:cNvPr id="56" name="Group 55">
            <a:extLst>
              <a:ext uri="{FF2B5EF4-FFF2-40B4-BE49-F238E27FC236}">
                <a16:creationId xmlns:a16="http://schemas.microsoft.com/office/drawing/2014/main" id="{4B7A5CBB-F665-D347-F925-CC3EDF6465AF}"/>
              </a:ext>
            </a:extLst>
          </p:cNvPr>
          <p:cNvGrpSpPr/>
          <p:nvPr/>
        </p:nvGrpSpPr>
        <p:grpSpPr>
          <a:xfrm>
            <a:off x="10754961" y="-846675"/>
            <a:ext cx="3573814" cy="2428875"/>
            <a:chOff x="10754961" y="-846675"/>
            <a:chExt cx="3573814" cy="2428875"/>
          </a:xfrm>
        </p:grpSpPr>
        <p:pic>
          <p:nvPicPr>
            <p:cNvPr id="57" name="Graphic 56">
              <a:extLst>
                <a:ext uri="{FF2B5EF4-FFF2-40B4-BE49-F238E27FC236}">
                  <a16:creationId xmlns:a16="http://schemas.microsoft.com/office/drawing/2014/main" id="{3D402EAA-7671-EB13-09FC-5AA498625C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000" y="-846675"/>
              <a:ext cx="3533775" cy="2428875"/>
            </a:xfrm>
            <a:prstGeom prst="rect">
              <a:avLst/>
            </a:prstGeom>
          </p:spPr>
        </p:pic>
        <p:pic>
          <p:nvPicPr>
            <p:cNvPr id="58" name="Graphic 57">
              <a:extLst>
                <a:ext uri="{FF2B5EF4-FFF2-40B4-BE49-F238E27FC236}">
                  <a16:creationId xmlns:a16="http://schemas.microsoft.com/office/drawing/2014/main" id="{1A7F02AA-4B64-BAFF-5E12-9DE817FD06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4961" y="97490"/>
              <a:ext cx="390525" cy="333375"/>
            </a:xfrm>
            <a:prstGeom prst="rect">
              <a:avLst/>
            </a:prstGeom>
          </p:spPr>
        </p:pic>
        <p:pic>
          <p:nvPicPr>
            <p:cNvPr id="59" name="Graphic 58">
              <a:extLst>
                <a:ext uri="{FF2B5EF4-FFF2-40B4-BE49-F238E27FC236}">
                  <a16:creationId xmlns:a16="http://schemas.microsoft.com/office/drawing/2014/main" id="{409D529F-3DE2-40A8-9956-E688257EA7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894681" y="450584"/>
              <a:ext cx="269483" cy="230046"/>
            </a:xfrm>
            <a:prstGeom prst="rect">
              <a:avLst/>
            </a:prstGeom>
          </p:spPr>
        </p:pic>
        <p:pic>
          <p:nvPicPr>
            <p:cNvPr id="60" name="Graphic 59">
              <a:extLst>
                <a:ext uri="{FF2B5EF4-FFF2-40B4-BE49-F238E27FC236}">
                  <a16:creationId xmlns:a16="http://schemas.microsoft.com/office/drawing/2014/main" id="{070C7B28-15D8-3C38-909D-7BD571A3EB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5756" y="901024"/>
              <a:ext cx="800100" cy="533400"/>
            </a:xfrm>
            <a:prstGeom prst="rect">
              <a:avLst/>
            </a:prstGeom>
          </p:spPr>
        </p:pic>
      </p:grpSp>
      <p:grpSp>
        <p:nvGrpSpPr>
          <p:cNvPr id="61" name="Group 60">
            <a:extLst>
              <a:ext uri="{FF2B5EF4-FFF2-40B4-BE49-F238E27FC236}">
                <a16:creationId xmlns:a16="http://schemas.microsoft.com/office/drawing/2014/main" id="{B6D952AA-C253-E456-FFD2-DE06D1C16DCD}"/>
              </a:ext>
            </a:extLst>
          </p:cNvPr>
          <p:cNvGrpSpPr/>
          <p:nvPr/>
        </p:nvGrpSpPr>
        <p:grpSpPr>
          <a:xfrm rot="10800000">
            <a:off x="-2127765" y="5554213"/>
            <a:ext cx="3121807" cy="2121677"/>
            <a:chOff x="10754961" y="-846675"/>
            <a:chExt cx="3573814" cy="2428875"/>
          </a:xfrm>
        </p:grpSpPr>
        <p:pic>
          <p:nvPicPr>
            <p:cNvPr id="62" name="Graphic 61">
              <a:extLst>
                <a:ext uri="{FF2B5EF4-FFF2-40B4-BE49-F238E27FC236}">
                  <a16:creationId xmlns:a16="http://schemas.microsoft.com/office/drawing/2014/main" id="{6EBDB5B1-0225-C1A4-A2C7-D3FF4B88D6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000" y="-846675"/>
              <a:ext cx="3533775" cy="2428875"/>
            </a:xfrm>
            <a:prstGeom prst="rect">
              <a:avLst/>
            </a:prstGeom>
          </p:spPr>
        </p:pic>
        <p:pic>
          <p:nvPicPr>
            <p:cNvPr id="63" name="Graphic 62">
              <a:extLst>
                <a:ext uri="{FF2B5EF4-FFF2-40B4-BE49-F238E27FC236}">
                  <a16:creationId xmlns:a16="http://schemas.microsoft.com/office/drawing/2014/main" id="{2130237D-66A9-841F-6D83-ADA5EE3EBA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4961" y="97490"/>
              <a:ext cx="390525" cy="333375"/>
            </a:xfrm>
            <a:prstGeom prst="rect">
              <a:avLst/>
            </a:prstGeom>
          </p:spPr>
        </p:pic>
        <p:pic>
          <p:nvPicPr>
            <p:cNvPr id="64" name="Graphic 63">
              <a:extLst>
                <a:ext uri="{FF2B5EF4-FFF2-40B4-BE49-F238E27FC236}">
                  <a16:creationId xmlns:a16="http://schemas.microsoft.com/office/drawing/2014/main" id="{4CD25D96-1E96-E3D5-F645-AF39CAA079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894681" y="450584"/>
              <a:ext cx="269483" cy="230046"/>
            </a:xfrm>
            <a:prstGeom prst="rect">
              <a:avLst/>
            </a:prstGeom>
          </p:spPr>
        </p:pic>
        <p:pic>
          <p:nvPicPr>
            <p:cNvPr id="65" name="Graphic 64">
              <a:extLst>
                <a:ext uri="{FF2B5EF4-FFF2-40B4-BE49-F238E27FC236}">
                  <a16:creationId xmlns:a16="http://schemas.microsoft.com/office/drawing/2014/main" id="{5E804F97-97AD-E187-98B9-607288F990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5756" y="901024"/>
              <a:ext cx="800100" cy="533400"/>
            </a:xfrm>
            <a:prstGeom prst="rect">
              <a:avLst/>
            </a:prstGeom>
          </p:spPr>
        </p:pic>
      </p:grpSp>
      <p:pic>
        <p:nvPicPr>
          <p:cNvPr id="66" name="Picture 65" descr="A picture containing background pattern&#10;&#10;Description automatically generated">
            <a:extLst>
              <a:ext uri="{FF2B5EF4-FFF2-40B4-BE49-F238E27FC236}">
                <a16:creationId xmlns:a16="http://schemas.microsoft.com/office/drawing/2014/main" id="{D196D6F6-B356-309B-FC56-1BCD6AA19E71}"/>
              </a:ext>
            </a:extLst>
          </p:cNvPr>
          <p:cNvPicPr>
            <a:picLocks noChangeAspect="1"/>
          </p:cNvPicPr>
          <p:nvPr/>
        </p:nvPicPr>
        <p:blipFill>
          <a:blip r:embed="rId4"/>
          <a:stretch>
            <a:fillRect/>
          </a:stretch>
        </p:blipFill>
        <p:spPr>
          <a:xfrm>
            <a:off x="11146166" y="6192989"/>
            <a:ext cx="640258" cy="554890"/>
          </a:xfrm>
          <a:prstGeom prst="rect">
            <a:avLst/>
          </a:prstGeom>
        </p:spPr>
      </p:pic>
      <p:sp>
        <p:nvSpPr>
          <p:cNvPr id="67" name="Slide Number Placeholder 12">
            <a:extLst>
              <a:ext uri="{FF2B5EF4-FFF2-40B4-BE49-F238E27FC236}">
                <a16:creationId xmlns:a16="http://schemas.microsoft.com/office/drawing/2014/main" id="{F94AF751-0731-3CBB-0508-3C2D2CB012B5}"/>
              </a:ext>
            </a:extLst>
          </p:cNvPr>
          <p:cNvSpPr>
            <a:spLocks noGrp="1"/>
          </p:cNvSpPr>
          <p:nvPr>
            <p:ph type="sldNum" sz="quarter" idx="12"/>
          </p:nvPr>
        </p:nvSpPr>
        <p:spPr>
          <a:xfrm>
            <a:off x="8897592" y="6268850"/>
            <a:ext cx="2743200" cy="365125"/>
          </a:xfrm>
        </p:spPr>
        <p:txBody>
          <a:bodyPr/>
          <a:lstStyle/>
          <a:p>
            <a:fld id="{BFB245C7-A9B6-FE41-A38C-AC0BF5D04523}" type="slidenum">
              <a:rPr lang="en-FR" sz="2400" smtClean="0">
                <a:solidFill>
                  <a:schemeClr val="bg1"/>
                </a:solidFill>
              </a:rPr>
              <a:pPr/>
              <a:t>8</a:t>
            </a:fld>
            <a:endParaRPr lang="en-FR" sz="2400">
              <a:solidFill>
                <a:schemeClr val="bg1"/>
              </a:solidFill>
            </a:endParaRPr>
          </a:p>
        </p:txBody>
      </p:sp>
      <p:cxnSp>
        <p:nvCxnSpPr>
          <p:cNvPr id="68" name="Straight Connector 67">
            <a:extLst>
              <a:ext uri="{FF2B5EF4-FFF2-40B4-BE49-F238E27FC236}">
                <a16:creationId xmlns:a16="http://schemas.microsoft.com/office/drawing/2014/main" id="{814AB975-34C6-D926-1801-F5C51A4BC373}"/>
              </a:ext>
            </a:extLst>
          </p:cNvPr>
          <p:cNvCxnSpPr>
            <a:cxnSpLocks/>
          </p:cNvCxnSpPr>
          <p:nvPr/>
        </p:nvCxnSpPr>
        <p:spPr>
          <a:xfrm>
            <a:off x="736600" y="1321057"/>
            <a:ext cx="10668321" cy="0"/>
          </a:xfrm>
          <a:prstGeom prst="line">
            <a:avLst/>
          </a:prstGeom>
          <a:ln w="38100">
            <a:solidFill>
              <a:srgbClr val="DFC9EF"/>
            </a:solidFill>
          </a:ln>
        </p:spPr>
        <p:style>
          <a:lnRef idx="1">
            <a:schemeClr val="accent1"/>
          </a:lnRef>
          <a:fillRef idx="0">
            <a:schemeClr val="accent1"/>
          </a:fillRef>
          <a:effectRef idx="0">
            <a:schemeClr val="accent1"/>
          </a:effectRef>
          <a:fontRef idx="minor">
            <a:schemeClr val="tx1"/>
          </a:fontRef>
        </p:style>
      </p:cxnSp>
      <p:pic>
        <p:nvPicPr>
          <p:cNvPr id="69" name="Picture 68" descr="Icon&#10;&#10;Description automatically generated with medium confidence">
            <a:extLst>
              <a:ext uri="{FF2B5EF4-FFF2-40B4-BE49-F238E27FC236}">
                <a16:creationId xmlns:a16="http://schemas.microsoft.com/office/drawing/2014/main" id="{9B1D7BE1-F7BA-4243-D192-4B6D25FF1AA9}"/>
              </a:ext>
            </a:extLst>
          </p:cNvPr>
          <p:cNvPicPr>
            <a:picLocks noChangeAspect="1"/>
          </p:cNvPicPr>
          <p:nvPr/>
        </p:nvPicPr>
        <p:blipFill>
          <a:blip r:embed="rId11"/>
          <a:stretch>
            <a:fillRect/>
          </a:stretch>
        </p:blipFill>
        <p:spPr>
          <a:xfrm>
            <a:off x="10401292" y="213517"/>
            <a:ext cx="1450596" cy="401047"/>
          </a:xfrm>
          <a:prstGeom prst="rect">
            <a:avLst/>
          </a:prstGeom>
        </p:spPr>
      </p:pic>
      <p:pic>
        <p:nvPicPr>
          <p:cNvPr id="70" name="Picture 69" descr="A picture containing text&#10;&#10;Description automatically generated">
            <a:extLst>
              <a:ext uri="{FF2B5EF4-FFF2-40B4-BE49-F238E27FC236}">
                <a16:creationId xmlns:a16="http://schemas.microsoft.com/office/drawing/2014/main" id="{ACEB00EC-680B-07C4-9245-A9C59D4442B9}"/>
              </a:ext>
            </a:extLst>
          </p:cNvPr>
          <p:cNvPicPr>
            <a:picLocks noChangeAspect="1"/>
          </p:cNvPicPr>
          <p:nvPr/>
        </p:nvPicPr>
        <p:blipFill>
          <a:blip r:embed="rId12"/>
          <a:stretch>
            <a:fillRect/>
          </a:stretch>
        </p:blipFill>
        <p:spPr>
          <a:xfrm>
            <a:off x="959068" y="4352425"/>
            <a:ext cx="1464137" cy="1633300"/>
          </a:xfrm>
          <a:prstGeom prst="rect">
            <a:avLst/>
          </a:prstGeom>
        </p:spPr>
      </p:pic>
      <p:pic>
        <p:nvPicPr>
          <p:cNvPr id="71" name="Picture 70" descr="A picture containing text, vector graphics&#10;&#10;Description automatically generated">
            <a:extLst>
              <a:ext uri="{FF2B5EF4-FFF2-40B4-BE49-F238E27FC236}">
                <a16:creationId xmlns:a16="http://schemas.microsoft.com/office/drawing/2014/main" id="{EF8A1669-16F2-1C3C-374E-766AA419284D}"/>
              </a:ext>
            </a:extLst>
          </p:cNvPr>
          <p:cNvPicPr>
            <a:picLocks noChangeAspect="1"/>
          </p:cNvPicPr>
          <p:nvPr/>
        </p:nvPicPr>
        <p:blipFill>
          <a:blip r:embed="rId13"/>
          <a:stretch>
            <a:fillRect/>
          </a:stretch>
        </p:blipFill>
        <p:spPr>
          <a:xfrm>
            <a:off x="4871937" y="1612862"/>
            <a:ext cx="1777330" cy="1697381"/>
          </a:xfrm>
          <a:prstGeom prst="rect">
            <a:avLst/>
          </a:prstGeom>
        </p:spPr>
      </p:pic>
      <p:pic>
        <p:nvPicPr>
          <p:cNvPr id="72" name="Picture 71" descr="A picture containing text&#10;&#10;Description automatically generated">
            <a:extLst>
              <a:ext uri="{FF2B5EF4-FFF2-40B4-BE49-F238E27FC236}">
                <a16:creationId xmlns:a16="http://schemas.microsoft.com/office/drawing/2014/main" id="{04FFC9F1-5BAB-F011-BCDE-109F66AF77DB}"/>
              </a:ext>
            </a:extLst>
          </p:cNvPr>
          <p:cNvPicPr>
            <a:picLocks noChangeAspect="1"/>
          </p:cNvPicPr>
          <p:nvPr/>
        </p:nvPicPr>
        <p:blipFill>
          <a:blip r:embed="rId14"/>
          <a:stretch>
            <a:fillRect/>
          </a:stretch>
        </p:blipFill>
        <p:spPr>
          <a:xfrm>
            <a:off x="9649108" y="4323258"/>
            <a:ext cx="1440805" cy="1662467"/>
          </a:xfrm>
          <a:prstGeom prst="rect">
            <a:avLst/>
          </a:prstGeom>
        </p:spPr>
      </p:pic>
      <p:pic>
        <p:nvPicPr>
          <p:cNvPr id="73" name="Picture 72" descr="A picture containing text&#10;&#10;Description automatically generated">
            <a:extLst>
              <a:ext uri="{FF2B5EF4-FFF2-40B4-BE49-F238E27FC236}">
                <a16:creationId xmlns:a16="http://schemas.microsoft.com/office/drawing/2014/main" id="{13E9C763-2CCC-2D81-BE4C-C824376EA033}"/>
              </a:ext>
            </a:extLst>
          </p:cNvPr>
          <p:cNvPicPr>
            <a:picLocks noChangeAspect="1"/>
          </p:cNvPicPr>
          <p:nvPr/>
        </p:nvPicPr>
        <p:blipFill>
          <a:blip r:embed="rId15"/>
          <a:stretch>
            <a:fillRect/>
          </a:stretch>
        </p:blipFill>
        <p:spPr>
          <a:xfrm>
            <a:off x="7546567" y="1742010"/>
            <a:ext cx="1371435" cy="1568233"/>
          </a:xfrm>
          <a:prstGeom prst="rect">
            <a:avLst/>
          </a:prstGeom>
        </p:spPr>
      </p:pic>
      <p:pic>
        <p:nvPicPr>
          <p:cNvPr id="74" name="Picture 73" descr="A picture containing text&#10;&#10;Description automatically generated">
            <a:extLst>
              <a:ext uri="{FF2B5EF4-FFF2-40B4-BE49-F238E27FC236}">
                <a16:creationId xmlns:a16="http://schemas.microsoft.com/office/drawing/2014/main" id="{D5A9DE65-617C-2810-6F97-45758E9D5DB7}"/>
              </a:ext>
            </a:extLst>
          </p:cNvPr>
          <p:cNvPicPr>
            <a:picLocks noChangeAspect="1"/>
          </p:cNvPicPr>
          <p:nvPr/>
        </p:nvPicPr>
        <p:blipFill>
          <a:blip r:embed="rId16"/>
          <a:stretch>
            <a:fillRect/>
          </a:stretch>
        </p:blipFill>
        <p:spPr>
          <a:xfrm>
            <a:off x="9908085" y="1811106"/>
            <a:ext cx="1429138" cy="1499137"/>
          </a:xfrm>
          <a:prstGeom prst="rect">
            <a:avLst/>
          </a:prstGeom>
        </p:spPr>
      </p:pic>
      <p:pic>
        <p:nvPicPr>
          <p:cNvPr id="75" name="Picture 74">
            <a:extLst>
              <a:ext uri="{FF2B5EF4-FFF2-40B4-BE49-F238E27FC236}">
                <a16:creationId xmlns:a16="http://schemas.microsoft.com/office/drawing/2014/main" id="{163A3EBC-6FD0-AD10-5D35-DC9E88582EDA}"/>
              </a:ext>
            </a:extLst>
          </p:cNvPr>
          <p:cNvPicPr>
            <a:picLocks noChangeAspect="1"/>
          </p:cNvPicPr>
          <p:nvPr/>
        </p:nvPicPr>
        <p:blipFill>
          <a:blip r:embed="rId17"/>
          <a:stretch>
            <a:fillRect/>
          </a:stretch>
        </p:blipFill>
        <p:spPr>
          <a:xfrm>
            <a:off x="3045701" y="4527421"/>
            <a:ext cx="1219142" cy="1458304"/>
          </a:xfrm>
          <a:prstGeom prst="rect">
            <a:avLst/>
          </a:prstGeom>
        </p:spPr>
      </p:pic>
      <p:pic>
        <p:nvPicPr>
          <p:cNvPr id="76" name="Picture 75" descr="A picture containing text, clipart&#10;&#10;Description automatically generated">
            <a:extLst>
              <a:ext uri="{FF2B5EF4-FFF2-40B4-BE49-F238E27FC236}">
                <a16:creationId xmlns:a16="http://schemas.microsoft.com/office/drawing/2014/main" id="{BCB9260D-798C-7BAF-1185-4B2DBFDA2537}"/>
              </a:ext>
            </a:extLst>
          </p:cNvPr>
          <p:cNvPicPr>
            <a:picLocks noChangeAspect="1"/>
          </p:cNvPicPr>
          <p:nvPr/>
        </p:nvPicPr>
        <p:blipFill>
          <a:blip r:embed="rId18"/>
          <a:stretch>
            <a:fillRect/>
          </a:stretch>
        </p:blipFill>
        <p:spPr>
          <a:xfrm>
            <a:off x="5411706" y="4089930"/>
            <a:ext cx="1154977" cy="1895795"/>
          </a:xfrm>
          <a:prstGeom prst="rect">
            <a:avLst/>
          </a:prstGeom>
        </p:spPr>
      </p:pic>
      <p:pic>
        <p:nvPicPr>
          <p:cNvPr id="77" name="Picture 76" descr="A picture containing text&#10;&#10;Description automatically generated">
            <a:extLst>
              <a:ext uri="{FF2B5EF4-FFF2-40B4-BE49-F238E27FC236}">
                <a16:creationId xmlns:a16="http://schemas.microsoft.com/office/drawing/2014/main" id="{E208AC3C-9350-6607-7225-24C61EE6B3CA}"/>
              </a:ext>
            </a:extLst>
          </p:cNvPr>
          <p:cNvPicPr>
            <a:picLocks noChangeAspect="1"/>
          </p:cNvPicPr>
          <p:nvPr/>
        </p:nvPicPr>
        <p:blipFill>
          <a:blip r:embed="rId19"/>
          <a:stretch>
            <a:fillRect/>
          </a:stretch>
        </p:blipFill>
        <p:spPr>
          <a:xfrm>
            <a:off x="3051488" y="1706108"/>
            <a:ext cx="1306641" cy="1604135"/>
          </a:xfrm>
          <a:prstGeom prst="rect">
            <a:avLst/>
          </a:prstGeom>
        </p:spPr>
      </p:pic>
      <p:pic>
        <p:nvPicPr>
          <p:cNvPr id="78" name="Picture 77" descr="A picture containing text, vector graphics&#10;&#10;Description automatically generated">
            <a:extLst>
              <a:ext uri="{FF2B5EF4-FFF2-40B4-BE49-F238E27FC236}">
                <a16:creationId xmlns:a16="http://schemas.microsoft.com/office/drawing/2014/main" id="{5CA0CD70-8ACB-041A-F563-A7D547F5919E}"/>
              </a:ext>
            </a:extLst>
          </p:cNvPr>
          <p:cNvPicPr>
            <a:picLocks noChangeAspect="1"/>
          </p:cNvPicPr>
          <p:nvPr/>
        </p:nvPicPr>
        <p:blipFill>
          <a:blip r:embed="rId20"/>
          <a:stretch>
            <a:fillRect/>
          </a:stretch>
        </p:blipFill>
        <p:spPr>
          <a:xfrm>
            <a:off x="781150" y="1595277"/>
            <a:ext cx="1464137" cy="1714966"/>
          </a:xfrm>
          <a:prstGeom prst="rect">
            <a:avLst/>
          </a:prstGeom>
        </p:spPr>
      </p:pic>
      <p:pic>
        <p:nvPicPr>
          <p:cNvPr id="79" name="Picture 78" descr="A cartoon character with a black background&#10;&#10;Description automatically generated with low confidence">
            <a:extLst>
              <a:ext uri="{FF2B5EF4-FFF2-40B4-BE49-F238E27FC236}">
                <a16:creationId xmlns:a16="http://schemas.microsoft.com/office/drawing/2014/main" id="{38D5A33B-6CB8-8E25-3328-FAEBD26D9E8A}"/>
              </a:ext>
            </a:extLst>
          </p:cNvPr>
          <p:cNvPicPr>
            <a:picLocks noChangeAspect="1"/>
          </p:cNvPicPr>
          <p:nvPr/>
        </p:nvPicPr>
        <p:blipFill>
          <a:blip r:embed="rId21"/>
          <a:stretch>
            <a:fillRect/>
          </a:stretch>
        </p:blipFill>
        <p:spPr>
          <a:xfrm>
            <a:off x="7457458" y="4136595"/>
            <a:ext cx="1376639" cy="1849130"/>
          </a:xfrm>
          <a:prstGeom prst="rect">
            <a:avLst/>
          </a:prstGeom>
        </p:spPr>
      </p:pic>
      <p:sp>
        <p:nvSpPr>
          <p:cNvPr id="80" name="TextBox 79">
            <a:extLst>
              <a:ext uri="{FF2B5EF4-FFF2-40B4-BE49-F238E27FC236}">
                <a16:creationId xmlns:a16="http://schemas.microsoft.com/office/drawing/2014/main" id="{D7130F96-787A-95B0-3F17-FF0AB032CC8D}"/>
              </a:ext>
            </a:extLst>
          </p:cNvPr>
          <p:cNvSpPr txBox="1"/>
          <p:nvPr/>
        </p:nvSpPr>
        <p:spPr>
          <a:xfrm>
            <a:off x="553211" y="3321884"/>
            <a:ext cx="1902555" cy="400110"/>
          </a:xfrm>
          <a:prstGeom prst="rect">
            <a:avLst/>
          </a:prstGeom>
          <a:noFill/>
        </p:spPr>
        <p:txBody>
          <a:bodyPr wrap="square" rtlCol="0">
            <a:spAutoFit/>
          </a:bodyPr>
          <a:lstStyle/>
          <a:p>
            <a:pPr algn="ctr"/>
            <a:r>
              <a:rPr lang="el-GR" sz="2000" b="1" spc="400" dirty="0">
                <a:solidFill>
                  <a:srgbClr val="FFCC66"/>
                </a:solidFill>
                <a:latin typeface="Aracne Regular" panose="02000506000000020004" pitchFamily="2" charset="0"/>
              </a:rPr>
              <a:t>ΜΠΗΜΠΗΣ</a:t>
            </a:r>
            <a:endParaRPr lang="en-AU" sz="2000" b="1" spc="400" dirty="0">
              <a:solidFill>
                <a:srgbClr val="FFCC66"/>
              </a:solidFill>
              <a:latin typeface="Aracne Regular" panose="02000506000000020004" pitchFamily="2" charset="0"/>
            </a:endParaRPr>
          </a:p>
        </p:txBody>
      </p:sp>
      <p:sp>
        <p:nvSpPr>
          <p:cNvPr id="81" name="TextBox 80">
            <a:extLst>
              <a:ext uri="{FF2B5EF4-FFF2-40B4-BE49-F238E27FC236}">
                <a16:creationId xmlns:a16="http://schemas.microsoft.com/office/drawing/2014/main" id="{BF63CD80-D9BA-594E-0935-002A12DDB6F1}"/>
              </a:ext>
            </a:extLst>
          </p:cNvPr>
          <p:cNvSpPr txBox="1"/>
          <p:nvPr/>
        </p:nvSpPr>
        <p:spPr>
          <a:xfrm>
            <a:off x="2575413" y="3311554"/>
            <a:ext cx="1902555" cy="400110"/>
          </a:xfrm>
          <a:prstGeom prst="rect">
            <a:avLst/>
          </a:prstGeom>
          <a:noFill/>
        </p:spPr>
        <p:txBody>
          <a:bodyPr wrap="square" rtlCol="0">
            <a:spAutoFit/>
          </a:bodyPr>
          <a:lstStyle/>
          <a:p>
            <a:pPr algn="ctr"/>
            <a:r>
              <a:rPr lang="el-GR" sz="2000" b="1" spc="400" dirty="0">
                <a:solidFill>
                  <a:srgbClr val="FFCC66"/>
                </a:solidFill>
                <a:latin typeface="Aracne Regular" panose="02000506000000020004" pitchFamily="2" charset="0"/>
              </a:rPr>
              <a:t>ΤΟΥΙΓΚΗΣ</a:t>
            </a:r>
            <a:endParaRPr lang="en-AU" sz="2000" b="1" spc="400" dirty="0">
              <a:solidFill>
                <a:srgbClr val="FFCC66"/>
              </a:solidFill>
              <a:latin typeface="Aracne Regular" panose="02000506000000020004" pitchFamily="2" charset="0"/>
            </a:endParaRPr>
          </a:p>
        </p:txBody>
      </p:sp>
      <p:sp>
        <p:nvSpPr>
          <p:cNvPr id="82" name="TextBox 81">
            <a:extLst>
              <a:ext uri="{FF2B5EF4-FFF2-40B4-BE49-F238E27FC236}">
                <a16:creationId xmlns:a16="http://schemas.microsoft.com/office/drawing/2014/main" id="{14B33E0E-89F6-C1D9-ADCD-A9B646D934C9}"/>
              </a:ext>
            </a:extLst>
          </p:cNvPr>
          <p:cNvSpPr txBox="1"/>
          <p:nvPr/>
        </p:nvSpPr>
        <p:spPr>
          <a:xfrm>
            <a:off x="5124014" y="3326212"/>
            <a:ext cx="1902555" cy="400110"/>
          </a:xfrm>
          <a:prstGeom prst="rect">
            <a:avLst/>
          </a:prstGeom>
          <a:noFill/>
        </p:spPr>
        <p:txBody>
          <a:bodyPr wrap="square" rtlCol="0">
            <a:spAutoFit/>
          </a:bodyPr>
          <a:lstStyle/>
          <a:p>
            <a:pPr algn="ctr"/>
            <a:r>
              <a:rPr lang="el-GR" sz="2000" b="1" spc="400" dirty="0">
                <a:solidFill>
                  <a:srgbClr val="FFCC66"/>
                </a:solidFill>
                <a:latin typeface="Aracne Regular" panose="02000506000000020004" pitchFamily="2" charset="0"/>
              </a:rPr>
              <a:t>ΦΙΝΗΣ</a:t>
            </a:r>
            <a:endParaRPr lang="en-AU" sz="2000" b="1" spc="400" dirty="0">
              <a:solidFill>
                <a:srgbClr val="FFCC66"/>
              </a:solidFill>
              <a:latin typeface="Aracne Regular" panose="02000506000000020004" pitchFamily="2" charset="0"/>
            </a:endParaRPr>
          </a:p>
        </p:txBody>
      </p:sp>
      <p:sp>
        <p:nvSpPr>
          <p:cNvPr id="83" name="TextBox 82">
            <a:extLst>
              <a:ext uri="{FF2B5EF4-FFF2-40B4-BE49-F238E27FC236}">
                <a16:creationId xmlns:a16="http://schemas.microsoft.com/office/drawing/2014/main" id="{9C00F0BC-F578-D2B0-6BE9-518714C5E121}"/>
              </a:ext>
            </a:extLst>
          </p:cNvPr>
          <p:cNvSpPr txBox="1"/>
          <p:nvPr/>
        </p:nvSpPr>
        <p:spPr>
          <a:xfrm>
            <a:off x="7189179" y="3315882"/>
            <a:ext cx="1902555" cy="400110"/>
          </a:xfrm>
          <a:prstGeom prst="rect">
            <a:avLst/>
          </a:prstGeom>
          <a:noFill/>
        </p:spPr>
        <p:txBody>
          <a:bodyPr wrap="square" rtlCol="0">
            <a:spAutoFit/>
          </a:bodyPr>
          <a:lstStyle/>
          <a:p>
            <a:pPr algn="ctr"/>
            <a:r>
              <a:rPr lang="el-GR" sz="2000" b="1" spc="400" dirty="0">
                <a:solidFill>
                  <a:srgbClr val="FFCC66"/>
                </a:solidFill>
                <a:latin typeface="Aracne Regular" panose="02000506000000020004" pitchFamily="2" charset="0"/>
              </a:rPr>
              <a:t>ΠΑΝΗ</a:t>
            </a:r>
            <a:endParaRPr lang="en-AU" sz="2000" b="1" spc="400" dirty="0">
              <a:solidFill>
                <a:srgbClr val="FFCC66"/>
              </a:solidFill>
              <a:latin typeface="Aracne Regular" panose="02000506000000020004" pitchFamily="2" charset="0"/>
            </a:endParaRPr>
          </a:p>
        </p:txBody>
      </p:sp>
      <p:sp>
        <p:nvSpPr>
          <p:cNvPr id="84" name="TextBox 83">
            <a:extLst>
              <a:ext uri="{FF2B5EF4-FFF2-40B4-BE49-F238E27FC236}">
                <a16:creationId xmlns:a16="http://schemas.microsoft.com/office/drawing/2014/main" id="{7BF5C428-5018-D542-712A-F841888F4CD8}"/>
              </a:ext>
            </a:extLst>
          </p:cNvPr>
          <p:cNvSpPr txBox="1"/>
          <p:nvPr/>
        </p:nvSpPr>
        <p:spPr>
          <a:xfrm>
            <a:off x="9505136" y="3326212"/>
            <a:ext cx="1902555" cy="400110"/>
          </a:xfrm>
          <a:prstGeom prst="rect">
            <a:avLst/>
          </a:prstGeom>
          <a:noFill/>
        </p:spPr>
        <p:txBody>
          <a:bodyPr wrap="square" rtlCol="0">
            <a:spAutoFit/>
          </a:bodyPr>
          <a:lstStyle/>
          <a:p>
            <a:pPr algn="ctr"/>
            <a:r>
              <a:rPr lang="el-GR" sz="2000" b="1" spc="400" dirty="0">
                <a:solidFill>
                  <a:srgbClr val="FFCC66"/>
                </a:solidFill>
                <a:latin typeface="Aracne Regular" panose="02000506000000020004" pitchFamily="2" charset="0"/>
              </a:rPr>
              <a:t>ΣΤΑΚΗ</a:t>
            </a:r>
            <a:endParaRPr lang="en-AU" sz="2000" b="1" spc="400" dirty="0">
              <a:solidFill>
                <a:srgbClr val="FFCC66"/>
              </a:solidFill>
              <a:latin typeface="Aracne Regular" panose="02000506000000020004" pitchFamily="2" charset="0"/>
            </a:endParaRPr>
          </a:p>
        </p:txBody>
      </p:sp>
      <p:sp>
        <p:nvSpPr>
          <p:cNvPr id="85" name="TextBox 84">
            <a:extLst>
              <a:ext uri="{FF2B5EF4-FFF2-40B4-BE49-F238E27FC236}">
                <a16:creationId xmlns:a16="http://schemas.microsoft.com/office/drawing/2014/main" id="{5F3D81EC-6C7A-2017-FABD-C98FA75EEE2D}"/>
              </a:ext>
            </a:extLst>
          </p:cNvPr>
          <p:cNvSpPr txBox="1"/>
          <p:nvPr/>
        </p:nvSpPr>
        <p:spPr>
          <a:xfrm>
            <a:off x="520650" y="5966834"/>
            <a:ext cx="1902555" cy="400110"/>
          </a:xfrm>
          <a:prstGeom prst="rect">
            <a:avLst/>
          </a:prstGeom>
          <a:noFill/>
        </p:spPr>
        <p:txBody>
          <a:bodyPr wrap="square" rtlCol="0">
            <a:spAutoFit/>
          </a:bodyPr>
          <a:lstStyle/>
          <a:p>
            <a:pPr algn="ctr"/>
            <a:r>
              <a:rPr lang="en-US" sz="2000" b="1" spc="400" dirty="0">
                <a:solidFill>
                  <a:srgbClr val="FFCC66"/>
                </a:solidFill>
                <a:latin typeface="Aracne Regular" panose="02000506000000020004" pitchFamily="2" charset="0"/>
              </a:rPr>
              <a:t>E</a:t>
            </a:r>
            <a:r>
              <a:rPr lang="el-GR" sz="2000" b="1" spc="400" dirty="0">
                <a:solidFill>
                  <a:srgbClr val="FFCC66"/>
                </a:solidFill>
                <a:latin typeface="Aracne Regular" panose="02000506000000020004" pitchFamily="2" charset="0"/>
              </a:rPr>
              <a:t>Λ</a:t>
            </a:r>
            <a:r>
              <a:rPr lang="en-US" sz="2000" b="1" spc="400" dirty="0">
                <a:solidFill>
                  <a:srgbClr val="FFCC66"/>
                </a:solidFill>
                <a:latin typeface="Aracne Regular" panose="02000506000000020004" pitchFamily="2" charset="0"/>
              </a:rPr>
              <a:t>K</a:t>
            </a:r>
            <a:r>
              <a:rPr lang="el-GR" sz="2000" b="1" spc="400" dirty="0">
                <a:solidFill>
                  <a:srgbClr val="FFCC66"/>
                </a:solidFill>
                <a:latin typeface="Aracne Regular" panose="02000506000000020004" pitchFamily="2" charset="0"/>
              </a:rPr>
              <a:t>Η</a:t>
            </a:r>
            <a:endParaRPr lang="en-AU" sz="2000" b="1" spc="400" dirty="0">
              <a:solidFill>
                <a:srgbClr val="FFCC66"/>
              </a:solidFill>
              <a:latin typeface="Aracne Regular" panose="02000506000000020004" pitchFamily="2" charset="0"/>
            </a:endParaRPr>
          </a:p>
        </p:txBody>
      </p:sp>
      <p:sp>
        <p:nvSpPr>
          <p:cNvPr id="86" name="TextBox 85">
            <a:extLst>
              <a:ext uri="{FF2B5EF4-FFF2-40B4-BE49-F238E27FC236}">
                <a16:creationId xmlns:a16="http://schemas.microsoft.com/office/drawing/2014/main" id="{D3AEAAC4-25CF-7E52-8C75-286BCD8C312B}"/>
              </a:ext>
            </a:extLst>
          </p:cNvPr>
          <p:cNvSpPr txBox="1"/>
          <p:nvPr/>
        </p:nvSpPr>
        <p:spPr>
          <a:xfrm>
            <a:off x="2704430" y="5956504"/>
            <a:ext cx="1902555" cy="400110"/>
          </a:xfrm>
          <a:prstGeom prst="rect">
            <a:avLst/>
          </a:prstGeom>
          <a:noFill/>
        </p:spPr>
        <p:txBody>
          <a:bodyPr wrap="square" rtlCol="0">
            <a:spAutoFit/>
          </a:bodyPr>
          <a:lstStyle/>
          <a:p>
            <a:pPr algn="ctr"/>
            <a:r>
              <a:rPr lang="el-GR" sz="2000" b="1" spc="400" dirty="0">
                <a:solidFill>
                  <a:srgbClr val="FFCC66"/>
                </a:solidFill>
                <a:latin typeface="Aracne Regular" panose="02000506000000020004" pitchFamily="2" charset="0"/>
              </a:rPr>
              <a:t>ΣΤΕΓΗΣ</a:t>
            </a:r>
            <a:endParaRPr lang="en-AU" sz="2000" b="1" spc="400" dirty="0">
              <a:solidFill>
                <a:srgbClr val="FFCC66"/>
              </a:solidFill>
              <a:latin typeface="Aracne Regular" panose="02000506000000020004" pitchFamily="2" charset="0"/>
            </a:endParaRPr>
          </a:p>
        </p:txBody>
      </p:sp>
      <p:sp>
        <p:nvSpPr>
          <p:cNvPr id="87" name="TextBox 86">
            <a:extLst>
              <a:ext uri="{FF2B5EF4-FFF2-40B4-BE49-F238E27FC236}">
                <a16:creationId xmlns:a16="http://schemas.microsoft.com/office/drawing/2014/main" id="{D3F080DF-DF49-1628-572E-9458519B82D8}"/>
              </a:ext>
            </a:extLst>
          </p:cNvPr>
          <p:cNvSpPr txBox="1"/>
          <p:nvPr/>
        </p:nvSpPr>
        <p:spPr>
          <a:xfrm>
            <a:off x="5091453" y="5971162"/>
            <a:ext cx="1902555" cy="400110"/>
          </a:xfrm>
          <a:prstGeom prst="rect">
            <a:avLst/>
          </a:prstGeom>
          <a:noFill/>
        </p:spPr>
        <p:txBody>
          <a:bodyPr wrap="square" rtlCol="0">
            <a:spAutoFit/>
          </a:bodyPr>
          <a:lstStyle/>
          <a:p>
            <a:pPr algn="ctr"/>
            <a:r>
              <a:rPr lang="el-GR" sz="2000" b="1" spc="400" dirty="0">
                <a:solidFill>
                  <a:srgbClr val="FFCC66"/>
                </a:solidFill>
                <a:latin typeface="Aracne Regular" panose="02000506000000020004" pitchFamily="2" charset="0"/>
              </a:rPr>
              <a:t>ΤΕΚΗ</a:t>
            </a:r>
            <a:endParaRPr lang="en-AU" sz="2000" b="1" spc="400" dirty="0">
              <a:solidFill>
                <a:srgbClr val="FFCC66"/>
              </a:solidFill>
              <a:latin typeface="Aracne Regular" panose="02000506000000020004" pitchFamily="2" charset="0"/>
            </a:endParaRPr>
          </a:p>
        </p:txBody>
      </p:sp>
      <p:sp>
        <p:nvSpPr>
          <p:cNvPr id="88" name="TextBox 87">
            <a:extLst>
              <a:ext uri="{FF2B5EF4-FFF2-40B4-BE49-F238E27FC236}">
                <a16:creationId xmlns:a16="http://schemas.microsoft.com/office/drawing/2014/main" id="{DC3F4236-75F6-78F2-4FB1-FCD5CF79A7A8}"/>
              </a:ext>
            </a:extLst>
          </p:cNvPr>
          <p:cNvSpPr txBox="1"/>
          <p:nvPr/>
        </p:nvSpPr>
        <p:spPr>
          <a:xfrm>
            <a:off x="7189179" y="5960832"/>
            <a:ext cx="1902555" cy="400110"/>
          </a:xfrm>
          <a:prstGeom prst="rect">
            <a:avLst/>
          </a:prstGeom>
          <a:noFill/>
        </p:spPr>
        <p:txBody>
          <a:bodyPr wrap="square" rtlCol="0">
            <a:spAutoFit/>
          </a:bodyPr>
          <a:lstStyle/>
          <a:p>
            <a:pPr algn="ctr"/>
            <a:r>
              <a:rPr lang="el-GR" sz="2000" b="1" spc="400" dirty="0">
                <a:solidFill>
                  <a:srgbClr val="FFCC66"/>
                </a:solidFill>
                <a:latin typeface="Aracne Regular" panose="02000506000000020004" pitchFamily="2" charset="0"/>
              </a:rPr>
              <a:t>ΚΡΟΝΗ</a:t>
            </a:r>
            <a:endParaRPr lang="en-AU" sz="2000" b="1" spc="400" dirty="0">
              <a:solidFill>
                <a:srgbClr val="FFCC66"/>
              </a:solidFill>
              <a:latin typeface="Aracne Regular" panose="02000506000000020004" pitchFamily="2" charset="0"/>
            </a:endParaRPr>
          </a:p>
        </p:txBody>
      </p:sp>
      <p:sp>
        <p:nvSpPr>
          <p:cNvPr id="89" name="TextBox 88">
            <a:extLst>
              <a:ext uri="{FF2B5EF4-FFF2-40B4-BE49-F238E27FC236}">
                <a16:creationId xmlns:a16="http://schemas.microsoft.com/office/drawing/2014/main" id="{C890EA0C-3A9A-B7FB-E6C2-91C8D284465C}"/>
              </a:ext>
            </a:extLst>
          </p:cNvPr>
          <p:cNvSpPr txBox="1"/>
          <p:nvPr/>
        </p:nvSpPr>
        <p:spPr>
          <a:xfrm>
            <a:off x="9543916" y="5971162"/>
            <a:ext cx="1902555" cy="400110"/>
          </a:xfrm>
          <a:prstGeom prst="rect">
            <a:avLst/>
          </a:prstGeom>
          <a:noFill/>
        </p:spPr>
        <p:txBody>
          <a:bodyPr wrap="square" rtlCol="0">
            <a:spAutoFit/>
          </a:bodyPr>
          <a:lstStyle/>
          <a:p>
            <a:pPr algn="ctr"/>
            <a:r>
              <a:rPr lang="el-GR" sz="2000" b="1" spc="400" dirty="0">
                <a:solidFill>
                  <a:srgbClr val="FFCC66"/>
                </a:solidFill>
                <a:latin typeface="Aracne Regular" panose="02000506000000020004" pitchFamily="2" charset="0"/>
              </a:rPr>
              <a:t>ΚΙΤΗ</a:t>
            </a:r>
            <a:endParaRPr lang="en-AU" sz="2000" b="1" spc="400" dirty="0">
              <a:solidFill>
                <a:srgbClr val="FFCC66"/>
              </a:solidFill>
              <a:latin typeface="Aracne Regular" panose="02000506000000020004" pitchFamily="2" charset="0"/>
            </a:endParaRPr>
          </a:p>
        </p:txBody>
      </p:sp>
    </p:spTree>
    <p:extLst>
      <p:ext uri="{BB962C8B-B14F-4D97-AF65-F5344CB8AC3E}">
        <p14:creationId xmlns:p14="http://schemas.microsoft.com/office/powerpoint/2010/main" val="231818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70C36980-D17B-4521-A9E3-6D3C9A62567D}"/>
              </a:ext>
            </a:extLst>
          </p:cNvPr>
          <p:cNvPicPr>
            <a:picLocks noChangeAspect="1"/>
          </p:cNvPicPr>
          <p:nvPr/>
        </p:nvPicPr>
        <p:blipFill>
          <a:blip r:embed="rId3"/>
          <a:stretch>
            <a:fillRect/>
          </a:stretch>
        </p:blipFill>
        <p:spPr>
          <a:xfrm>
            <a:off x="0" y="-19974"/>
            <a:ext cx="12192000" cy="6877974"/>
          </a:xfrm>
          <a:prstGeom prst="rect">
            <a:avLst/>
          </a:prstGeom>
        </p:spPr>
      </p:pic>
      <p:sp>
        <p:nvSpPr>
          <p:cNvPr id="18" name="Rectangle 25">
            <a:extLst>
              <a:ext uri="{FF2B5EF4-FFF2-40B4-BE49-F238E27FC236}">
                <a16:creationId xmlns:a16="http://schemas.microsoft.com/office/drawing/2014/main" id="{4FC47E14-C145-45F3-AD40-9A6500F6E8D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Graphic 18">
            <a:extLst>
              <a:ext uri="{FF2B5EF4-FFF2-40B4-BE49-F238E27FC236}">
                <a16:creationId xmlns:a16="http://schemas.microsoft.com/office/drawing/2014/main" id="{B8449DDD-559B-4B80-AC64-B9B705018C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26482">
            <a:off x="7413845" y="-20481"/>
            <a:ext cx="157749" cy="7046136"/>
          </a:xfrm>
          <a:prstGeom prst="rect">
            <a:avLst/>
          </a:prstGeom>
        </p:spPr>
      </p:pic>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9</a:t>
            </a:fld>
            <a:endParaRPr lang="en-FR"/>
          </a:p>
        </p:txBody>
      </p:sp>
      <p:sp>
        <p:nvSpPr>
          <p:cNvPr id="34" name="TextBox 33">
            <a:extLst>
              <a:ext uri="{FF2B5EF4-FFF2-40B4-BE49-F238E27FC236}">
                <a16:creationId xmlns:a16="http://schemas.microsoft.com/office/drawing/2014/main" id="{52CD6FF7-055B-4F91-BD4A-8BDCA5820C14}"/>
              </a:ext>
            </a:extLst>
          </p:cNvPr>
          <p:cNvSpPr txBox="1"/>
          <p:nvPr/>
        </p:nvSpPr>
        <p:spPr>
          <a:xfrm>
            <a:off x="628814" y="1419067"/>
            <a:ext cx="6279986" cy="1261884"/>
          </a:xfrm>
          <a:prstGeom prst="rect">
            <a:avLst/>
          </a:prstGeom>
          <a:noFill/>
        </p:spPr>
        <p:txBody>
          <a:bodyPr wrap="square" rtlCol="0">
            <a:spAutoFit/>
          </a:bodyPr>
          <a:lstStyle/>
          <a:p>
            <a:r>
              <a:rPr lang="el-GR" sz="1900" dirty="0">
                <a:solidFill>
                  <a:schemeClr val="bg1"/>
                </a:solidFill>
                <a:cs typeface="Poppins" panose="00000500000000000000" pitchFamily="2" charset="0"/>
              </a:rPr>
              <a:t>Χωρίστε τους/</a:t>
            </a:r>
            <a:r>
              <a:rPr lang="el-GR" sz="1900" dirty="0" err="1">
                <a:solidFill>
                  <a:schemeClr val="bg1"/>
                </a:solidFill>
                <a:cs typeface="Poppins" panose="00000500000000000000" pitchFamily="2" charset="0"/>
              </a:rPr>
              <a:t>ις</a:t>
            </a:r>
            <a:r>
              <a:rPr lang="el-GR" sz="1900" dirty="0">
                <a:solidFill>
                  <a:schemeClr val="bg1"/>
                </a:solidFill>
                <a:cs typeface="Poppins" panose="00000500000000000000" pitchFamily="2" charset="0"/>
              </a:rPr>
              <a:t> μαθητές/</a:t>
            </a:r>
            <a:r>
              <a:rPr lang="el-GR" sz="1900" dirty="0" err="1">
                <a:solidFill>
                  <a:schemeClr val="bg1"/>
                </a:solidFill>
                <a:cs typeface="Poppins" panose="00000500000000000000" pitchFamily="2" charset="0"/>
              </a:rPr>
              <a:t>ριες</a:t>
            </a:r>
            <a:r>
              <a:rPr lang="el-GR" sz="1900" dirty="0">
                <a:solidFill>
                  <a:schemeClr val="bg1"/>
                </a:solidFill>
                <a:cs typeface="Poppins" panose="00000500000000000000" pitchFamily="2" charset="0"/>
              </a:rPr>
              <a:t> σε ομάδες.</a:t>
            </a:r>
            <a:br>
              <a:rPr lang="el-GR" sz="1900" dirty="0">
                <a:solidFill>
                  <a:schemeClr val="bg1"/>
                </a:solidFill>
                <a:cs typeface="Poppins" panose="00000500000000000000" pitchFamily="2" charset="0"/>
              </a:rPr>
            </a:br>
            <a:r>
              <a:rPr lang="el-GR" sz="1900" dirty="0">
                <a:solidFill>
                  <a:schemeClr val="bg1"/>
                </a:solidFill>
                <a:cs typeface="Poppins" panose="00000500000000000000" pitchFamily="2" charset="0"/>
              </a:rPr>
              <a:t>Έχετε </a:t>
            </a:r>
            <a:r>
              <a:rPr lang="el-GR" sz="1900" b="1" dirty="0">
                <a:solidFill>
                  <a:srgbClr val="FFCC66"/>
                </a:solidFill>
                <a:cs typeface="Poppins" panose="00000500000000000000" pitchFamily="2" charset="0"/>
              </a:rPr>
              <a:t>10 λεπτά </a:t>
            </a:r>
            <a:r>
              <a:rPr lang="el-GR" sz="1900" dirty="0">
                <a:solidFill>
                  <a:schemeClr val="bg1"/>
                </a:solidFill>
                <a:cs typeface="Poppins" panose="00000500000000000000" pitchFamily="2" charset="0"/>
              </a:rPr>
              <a:t>για να αποφασίσετε και να αναφέρετε ποιοι θα είναι οι ρόλοι στην ομάδα σας, καθώς και να καταγράψετε τους κανόνες της ομαδικής εργασίας.</a:t>
            </a:r>
            <a:endParaRPr lang="en-GB" sz="1900" dirty="0">
              <a:solidFill>
                <a:schemeClr val="bg1"/>
              </a:solidFill>
              <a:latin typeface="Poppins" panose="00000500000000000000" pitchFamily="2" charset="0"/>
              <a:cs typeface="Poppins" panose="00000500000000000000" pitchFamily="2" charset="0"/>
            </a:endParaRPr>
          </a:p>
        </p:txBody>
      </p:sp>
      <p:pic>
        <p:nvPicPr>
          <p:cNvPr id="47" name="Picture 46" descr="A picture containing background pattern&#10;&#10;Description automatically generated">
            <a:extLst>
              <a:ext uri="{FF2B5EF4-FFF2-40B4-BE49-F238E27FC236}">
                <a16:creationId xmlns:a16="http://schemas.microsoft.com/office/drawing/2014/main" id="{6D9C52BC-766A-44E2-B0EA-7A404BA4E020}"/>
              </a:ext>
            </a:extLst>
          </p:cNvPr>
          <p:cNvPicPr>
            <a:picLocks noChangeAspect="1"/>
          </p:cNvPicPr>
          <p:nvPr/>
        </p:nvPicPr>
        <p:blipFill>
          <a:blip r:embed="rId6"/>
          <a:stretch>
            <a:fillRect/>
          </a:stretch>
        </p:blipFill>
        <p:spPr>
          <a:xfrm>
            <a:off x="10950224" y="6040589"/>
            <a:ext cx="640258" cy="554890"/>
          </a:xfrm>
          <a:prstGeom prst="rect">
            <a:avLst/>
          </a:prstGeom>
        </p:spPr>
      </p:pic>
      <p:sp>
        <p:nvSpPr>
          <p:cNvPr id="52" name="Slide Number Placeholder 12">
            <a:extLst>
              <a:ext uri="{FF2B5EF4-FFF2-40B4-BE49-F238E27FC236}">
                <a16:creationId xmlns:a16="http://schemas.microsoft.com/office/drawing/2014/main" id="{2958E7F2-47D7-4058-B557-A36D095FA82F}"/>
              </a:ext>
            </a:extLst>
          </p:cNvPr>
          <p:cNvSpPr txBox="1">
            <a:spLocks/>
          </p:cNvSpPr>
          <p:nvPr/>
        </p:nvSpPr>
        <p:spPr>
          <a:xfrm>
            <a:off x="11011900"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9</a:t>
            </a:fld>
            <a:endParaRPr lang="en-FR" sz="2400">
              <a:solidFill>
                <a:schemeClr val="bg1"/>
              </a:solidFill>
            </a:endParaRPr>
          </a:p>
        </p:txBody>
      </p:sp>
      <p:sp>
        <p:nvSpPr>
          <p:cNvPr id="15" name="TextBox 14">
            <a:extLst>
              <a:ext uri="{FF2B5EF4-FFF2-40B4-BE49-F238E27FC236}">
                <a16:creationId xmlns:a16="http://schemas.microsoft.com/office/drawing/2014/main" id="{7BC05DA0-B473-4094-B77F-346520C9DB44}"/>
              </a:ext>
            </a:extLst>
          </p:cNvPr>
          <p:cNvSpPr txBox="1"/>
          <p:nvPr/>
        </p:nvSpPr>
        <p:spPr>
          <a:xfrm>
            <a:off x="628814" y="4471487"/>
            <a:ext cx="6279986" cy="1569660"/>
          </a:xfrm>
          <a:prstGeom prst="rect">
            <a:avLst/>
          </a:prstGeom>
          <a:noFill/>
        </p:spPr>
        <p:txBody>
          <a:bodyPr wrap="square">
            <a:spAutoFit/>
          </a:bodyPr>
          <a:lstStyle/>
          <a:p>
            <a:r>
              <a:rPr lang="el-GR" sz="1900" b="1" dirty="0">
                <a:solidFill>
                  <a:srgbClr val="FFCC66"/>
                </a:solidFill>
                <a:cs typeface="Poppins" panose="00000500000000000000" pitchFamily="2" charset="0"/>
              </a:rPr>
              <a:t>Παραδείγματα Ρόλων:</a:t>
            </a:r>
          </a:p>
          <a:p>
            <a:pPr marL="342900" indent="-342900">
              <a:buFont typeface="Arial" panose="020B0604020202020204" pitchFamily="34" charset="0"/>
              <a:buChar char="•"/>
            </a:pPr>
            <a:r>
              <a:rPr lang="el-GR" sz="1900" dirty="0">
                <a:solidFill>
                  <a:schemeClr val="bg1"/>
                </a:solidFill>
                <a:cs typeface="Poppins" panose="00000500000000000000" pitchFamily="2" charset="0"/>
              </a:rPr>
              <a:t>Ποιος/α θα καταγράφει τις απαντήσεις της ομάδας;</a:t>
            </a:r>
          </a:p>
          <a:p>
            <a:pPr marL="342900" indent="-342900">
              <a:buFont typeface="Arial" panose="020B0604020202020204" pitchFamily="34" charset="0"/>
              <a:buChar char="•"/>
            </a:pPr>
            <a:r>
              <a:rPr lang="el-GR" sz="1900" dirty="0">
                <a:solidFill>
                  <a:schemeClr val="bg1"/>
                </a:solidFill>
                <a:cs typeface="Poppins" panose="00000500000000000000" pitchFamily="2" charset="0"/>
              </a:rPr>
              <a:t>Ποιος/α θα μιλήσει εκ μέρους της ομάδας;</a:t>
            </a:r>
          </a:p>
          <a:p>
            <a:pPr marL="342900" indent="-342900">
              <a:buFont typeface="Arial" panose="020B0604020202020204" pitchFamily="34" charset="0"/>
              <a:buChar char="•"/>
            </a:pPr>
            <a:r>
              <a:rPr lang="el-GR" sz="1900" dirty="0">
                <a:solidFill>
                  <a:schemeClr val="bg1"/>
                </a:solidFill>
                <a:cs typeface="Poppins" panose="00000500000000000000" pitchFamily="2" charset="0"/>
              </a:rPr>
              <a:t>Ποιος/α θα συντονίζει την ομαδική εργασία;</a:t>
            </a:r>
          </a:p>
          <a:p>
            <a:pPr marL="342900" indent="-342900">
              <a:buFont typeface="Arial" panose="020B0604020202020204" pitchFamily="34" charset="0"/>
              <a:buChar char="•"/>
            </a:pPr>
            <a:r>
              <a:rPr lang="el-GR" sz="1900" dirty="0">
                <a:solidFill>
                  <a:schemeClr val="bg1"/>
                </a:solidFill>
                <a:cs typeface="Poppins" panose="00000500000000000000" pitchFamily="2" charset="0"/>
              </a:rPr>
              <a:t>Ποιος/α θα είναι υπεύθυνος/η για τα υλικά και τον χρόνο;</a:t>
            </a:r>
          </a:p>
        </p:txBody>
      </p:sp>
      <p:sp>
        <p:nvSpPr>
          <p:cNvPr id="16" name="TextBox 15">
            <a:extLst>
              <a:ext uri="{FF2B5EF4-FFF2-40B4-BE49-F238E27FC236}">
                <a16:creationId xmlns:a16="http://schemas.microsoft.com/office/drawing/2014/main" id="{638C37E5-A1A3-47A0-A1DE-1A572BDB4B1F}"/>
              </a:ext>
            </a:extLst>
          </p:cNvPr>
          <p:cNvSpPr txBox="1"/>
          <p:nvPr/>
        </p:nvSpPr>
        <p:spPr>
          <a:xfrm>
            <a:off x="628814" y="2752783"/>
            <a:ext cx="5675716" cy="1261884"/>
          </a:xfrm>
          <a:prstGeom prst="rect">
            <a:avLst/>
          </a:prstGeom>
          <a:noFill/>
        </p:spPr>
        <p:txBody>
          <a:bodyPr wrap="square">
            <a:spAutoFit/>
          </a:bodyPr>
          <a:lstStyle/>
          <a:p>
            <a:r>
              <a:rPr lang="el-GR" sz="1900" b="1" dirty="0">
                <a:solidFill>
                  <a:srgbClr val="FFCC66"/>
                </a:solidFill>
                <a:cs typeface="Poppins" panose="00000500000000000000" pitchFamily="2" charset="0"/>
              </a:rPr>
              <a:t>Παραδείγματα Κανόνων:</a:t>
            </a:r>
          </a:p>
          <a:p>
            <a:pPr marL="342900" indent="-342900">
              <a:buFont typeface="Arial" panose="020B0604020202020204" pitchFamily="34" charset="0"/>
              <a:buChar char="•"/>
            </a:pPr>
            <a:r>
              <a:rPr lang="el-GR" sz="1900" dirty="0">
                <a:solidFill>
                  <a:schemeClr val="bg1"/>
                </a:solidFill>
                <a:cs typeface="Poppins" panose="00000500000000000000" pitchFamily="2" charset="0"/>
              </a:rPr>
              <a:t>Μιλάμε ευγενικά προς όλους/</a:t>
            </a:r>
            <a:r>
              <a:rPr lang="el-GR" sz="1900" dirty="0" err="1">
                <a:solidFill>
                  <a:schemeClr val="bg1"/>
                </a:solidFill>
                <a:cs typeface="Poppins" panose="00000500000000000000" pitchFamily="2" charset="0"/>
              </a:rPr>
              <a:t>ες</a:t>
            </a:r>
            <a:r>
              <a:rPr lang="el-GR" sz="1900" dirty="0">
                <a:solidFill>
                  <a:schemeClr val="bg1"/>
                </a:solidFill>
                <a:cs typeface="Poppins" panose="00000500000000000000" pitchFamily="2" charset="0"/>
              </a:rPr>
              <a:t>.</a:t>
            </a:r>
          </a:p>
          <a:p>
            <a:pPr marL="342900" indent="-342900">
              <a:buFont typeface="Arial" panose="020B0604020202020204" pitchFamily="34" charset="0"/>
              <a:buChar char="•"/>
            </a:pPr>
            <a:r>
              <a:rPr lang="el-GR" sz="1900" dirty="0">
                <a:solidFill>
                  <a:schemeClr val="bg1"/>
                </a:solidFill>
                <a:cs typeface="Poppins" panose="00000500000000000000" pitchFamily="2" charset="0"/>
              </a:rPr>
              <a:t>Όλοι/</a:t>
            </a:r>
            <a:r>
              <a:rPr lang="el-GR" sz="1900" dirty="0" err="1">
                <a:solidFill>
                  <a:schemeClr val="bg1"/>
                </a:solidFill>
                <a:cs typeface="Poppins" panose="00000500000000000000" pitchFamily="2" charset="0"/>
              </a:rPr>
              <a:t>ες</a:t>
            </a:r>
            <a:r>
              <a:rPr lang="el-GR" sz="1900" dirty="0">
                <a:solidFill>
                  <a:schemeClr val="bg1"/>
                </a:solidFill>
                <a:cs typeface="Poppins" panose="00000500000000000000" pitchFamily="2" charset="0"/>
              </a:rPr>
              <a:t> έχουμε το δικαίωμα να μιλήσουν.</a:t>
            </a:r>
          </a:p>
          <a:p>
            <a:pPr marL="342900" indent="-342900">
              <a:buFont typeface="Arial" panose="020B0604020202020204" pitchFamily="34" charset="0"/>
              <a:buChar char="•"/>
            </a:pPr>
            <a:r>
              <a:rPr lang="el-GR" sz="1900" dirty="0">
                <a:solidFill>
                  <a:schemeClr val="bg1"/>
                </a:solidFill>
                <a:cs typeface="Poppins" panose="00000500000000000000" pitchFamily="2" charset="0"/>
              </a:rPr>
              <a:t>Όλοι/</a:t>
            </a:r>
            <a:r>
              <a:rPr lang="el-GR" sz="1900" dirty="0" err="1">
                <a:solidFill>
                  <a:schemeClr val="bg1"/>
                </a:solidFill>
                <a:cs typeface="Poppins" panose="00000500000000000000" pitchFamily="2" charset="0"/>
              </a:rPr>
              <a:t>ες</a:t>
            </a:r>
            <a:r>
              <a:rPr lang="el-GR" sz="1900" dirty="0">
                <a:solidFill>
                  <a:schemeClr val="bg1"/>
                </a:solidFill>
                <a:cs typeface="Poppins" panose="00000500000000000000" pitchFamily="2" charset="0"/>
              </a:rPr>
              <a:t> έχουμε έναν ρόλο μέσα στην ομάδα.</a:t>
            </a:r>
          </a:p>
        </p:txBody>
      </p:sp>
      <p:sp>
        <p:nvSpPr>
          <p:cNvPr id="20" name="TextBox 19">
            <a:extLst>
              <a:ext uri="{FF2B5EF4-FFF2-40B4-BE49-F238E27FC236}">
                <a16:creationId xmlns:a16="http://schemas.microsoft.com/office/drawing/2014/main" id="{C95C2412-1329-4CA4-BBE5-89EC51541AB2}"/>
              </a:ext>
            </a:extLst>
          </p:cNvPr>
          <p:cNvSpPr txBox="1"/>
          <p:nvPr/>
        </p:nvSpPr>
        <p:spPr>
          <a:xfrm>
            <a:off x="609599" y="503212"/>
            <a:ext cx="8184445" cy="523220"/>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Μέρος 4 – Εργασία σε Ομάδες</a:t>
            </a:r>
            <a:endParaRPr lang="en-AU" sz="2800" b="1" dirty="0">
              <a:solidFill>
                <a:srgbClr val="FFCC66"/>
              </a:solidFill>
              <a:latin typeface="Zona Pro" panose="02010503040002020004" pitchFamily="50" charset="0"/>
            </a:endParaRPr>
          </a:p>
        </p:txBody>
      </p:sp>
      <p:cxnSp>
        <p:nvCxnSpPr>
          <p:cNvPr id="21" name="Straight Connector 20">
            <a:extLst>
              <a:ext uri="{FF2B5EF4-FFF2-40B4-BE49-F238E27FC236}">
                <a16:creationId xmlns:a16="http://schemas.microsoft.com/office/drawing/2014/main" id="{BAF062C5-2A55-4DE3-BF20-76433A57EA5B}"/>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D258F5A5-BBC6-4469-AE21-77191BBF24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6" name="Picture 5" descr="Icon&#10;&#10;Description automatically generated">
            <a:extLst>
              <a:ext uri="{FF2B5EF4-FFF2-40B4-BE49-F238E27FC236}">
                <a16:creationId xmlns:a16="http://schemas.microsoft.com/office/drawing/2014/main" id="{126166E7-BD09-473A-BBC3-5090202516F2}"/>
              </a:ext>
            </a:extLst>
          </p:cNvPr>
          <p:cNvPicPr>
            <a:picLocks noChangeAspect="1"/>
          </p:cNvPicPr>
          <p:nvPr/>
        </p:nvPicPr>
        <p:blipFill>
          <a:blip r:embed="rId9"/>
          <a:stretch>
            <a:fillRect/>
          </a:stretch>
        </p:blipFill>
        <p:spPr>
          <a:xfrm>
            <a:off x="8446960" y="1204569"/>
            <a:ext cx="3254381" cy="4565414"/>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3134FC80-3AD8-48CE-D257-00C218413D49}"/>
              </a:ext>
            </a:extLst>
          </p:cNvPr>
          <p:cNvPicPr>
            <a:picLocks noChangeAspect="1"/>
          </p:cNvPicPr>
          <p:nvPr/>
        </p:nvPicPr>
        <p:blipFill>
          <a:blip r:embed="rId10"/>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518332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6.png"/></Relationships>
</file>

<file path=ppt/webextensions/webextension1.xml><?xml version="1.0" encoding="utf-8"?>
<we:webextension xmlns:we="http://schemas.microsoft.com/office/webextensions/webextension/2010/11" id="{8254ED11-121C-4010-B23B-55B744DD5022}">
  <we:reference id="wa200001661" version="2.1.0.2" store="en-US" storeType="OMEX"/>
  <we:alternateReferences>
    <we:reference id="WA200001661" version="2.1.0.2" store="WA200001661" storeType="OMEX"/>
  </we:alternateReferences>
  <we:properties>
    <we:property name="showcontrols" value="true"/>
    <we:property name="time" value="900"/>
    <we:property name="type" value="&quot;None&quot;"/>
    <we:property name="breaktime.flosim.com_fontColour" value="null"/>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A1FDDCB514ED42BC7C7F39B17980D8" ma:contentTypeVersion="19" ma:contentTypeDescription="Create a new document." ma:contentTypeScope="" ma:versionID="c09fb18166497c8864ef383f2260a0d4">
  <xsd:schema xmlns:xsd="http://www.w3.org/2001/XMLSchema" xmlns:xs="http://www.w3.org/2001/XMLSchema" xmlns:p="http://schemas.microsoft.com/office/2006/metadata/properties" xmlns:ns2="97a5c4a9-978f-47b1-a59f-16f33b04acfe" xmlns:ns3="06cc62fa-2c49-4161-9771-9748be5afc88" targetNamespace="http://schemas.microsoft.com/office/2006/metadata/properties" ma:root="true" ma:fieldsID="da7efb2af6cd5dc345d33dcaddfe84cc" ns2:_="" ns3:_="">
    <xsd:import namespace="97a5c4a9-978f-47b1-a59f-16f33b04acfe"/>
    <xsd:import namespace="06cc62fa-2c49-4161-9771-9748be5afc88"/>
    <xsd:element name="properties">
      <xsd:complexType>
        <xsd:sequence>
          <xsd:element name="documentManagement">
            <xsd:complexType>
              <xsd:all>
                <xsd:element ref="ns2:TaxCatchAl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OCR" minOccurs="0"/>
                <xsd:element ref="ns3:MediaServiceDateTaken" minOccurs="0"/>
                <xsd:element ref="ns3:MediaLengthInSeconds" minOccurs="0"/>
                <xsd:element ref="ns3:MediaServiceLocation" minOccurs="0"/>
                <xsd:element ref="ns3:Dateandtime"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5c4a9-978f-47b1-a59f-16f33b04acfe"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b846d786-35d1-4abc-9d8d-554227a12f2c}" ma:internalName="TaxCatchAll" ma:showField="CatchAllData" ma:web="97a5c4a9-978f-47b1-a59f-16f33b04acf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cc62fa-2c49-4161-9771-9748be5afc8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Dateandtime" ma:index="22" nillable="true" ma:displayName="Date and time" ma:format="DateTime" ma:internalName="Dateandtim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4308a97-f966-49d3-9960-a5706d903f5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4516A2-98C8-498E-A526-26527D9852EC}">
  <ds:schemaRefs>
    <ds:schemaRef ds:uri="http://schemas.microsoft.com/sharepoint/v3/contenttype/forms"/>
  </ds:schemaRefs>
</ds:datastoreItem>
</file>

<file path=customXml/itemProps2.xml><?xml version="1.0" encoding="utf-8"?>
<ds:datastoreItem xmlns:ds="http://schemas.openxmlformats.org/officeDocument/2006/customXml" ds:itemID="{36F9E8E3-C8F3-4971-A8AB-686862D589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a5c4a9-978f-47b1-a59f-16f33b04acfe"/>
    <ds:schemaRef ds:uri="06cc62fa-2c49-4161-9771-9748be5afc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1570</TotalTime>
  <Words>1215</Words>
  <Application>Microsoft Office PowerPoint</Application>
  <PresentationFormat>Ευρεία οθόνη</PresentationFormat>
  <Paragraphs>134</Paragraphs>
  <Slides>13</Slides>
  <Notes>13</Notes>
  <HiddenSlides>0</HiddenSlides>
  <MMClips>1</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13</vt:i4>
      </vt:variant>
    </vt:vector>
  </HeadingPairs>
  <TitlesOfParts>
    <vt:vector size="22" baseType="lpstr">
      <vt:lpstr>Tahoma</vt:lpstr>
      <vt:lpstr>Calibri Light</vt:lpstr>
      <vt:lpstr>Roboto</vt:lpstr>
      <vt:lpstr>Calibri</vt:lpstr>
      <vt:lpstr>Arial</vt:lpstr>
      <vt:lpstr>Poppins</vt:lpstr>
      <vt:lpstr>Zona Pro</vt:lpstr>
      <vt:lpstr>Aracne Regular</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Talks for Little People</dc:title>
  <dc:creator>Angela Tomarelli</dc:creator>
  <cp:lastModifiedBy>ROUSSI CHRISTINA</cp:lastModifiedBy>
  <cp:revision>394</cp:revision>
  <dcterms:created xsi:type="dcterms:W3CDTF">2021-11-15T00:55:30Z</dcterms:created>
  <dcterms:modified xsi:type="dcterms:W3CDTF">2025-07-01T21:11:01Z</dcterms:modified>
</cp:coreProperties>
</file>