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341" r:id="rId2"/>
    <p:sldId id="320" r:id="rId3"/>
    <p:sldId id="357" r:id="rId4"/>
    <p:sldId id="344" r:id="rId5"/>
    <p:sldId id="345" r:id="rId6"/>
    <p:sldId id="358" r:id="rId7"/>
    <p:sldId id="362" r:id="rId8"/>
    <p:sldId id="360" r:id="rId9"/>
    <p:sldId id="361" r:id="rId10"/>
    <p:sldId id="351" r:id="rId11"/>
    <p:sldId id="363" r:id="rId12"/>
    <p:sldId id="354" r:id="rId13"/>
    <p:sldId id="355" r:id="rId14"/>
    <p:sldId id="356" r:id="rId15"/>
    <p:sldId id="353" r:id="rId16"/>
    <p:sldId id="343"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Poppins" panose="00000500000000000000" pitchFamily="2" charset="0"/>
      <p:regular r:id="rId25"/>
      <p:bold r:id="rId26"/>
      <p:italic r:id="rId27"/>
      <p:boldItalic r:id="rId28"/>
    </p:embeddedFont>
    <p:embeddedFont>
      <p:font typeface="Zona Pro" panose="02010503040002020004" pitchFamily="50" charset="0"/>
      <p:regular r:id="rId29"/>
      <p:bold r:id="rId30"/>
      <p:italic r:id="rId31"/>
      <p:boldItalic r:id="rId32"/>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8EBEDC"/>
    <a:srgbClr val="9E7AB2"/>
    <a:srgbClr val="7030A0"/>
    <a:srgbClr val="C5D8F4"/>
    <a:srgbClr val="A589C1"/>
    <a:srgbClr val="DFC9EF"/>
    <a:srgbClr val="A779D1"/>
    <a:srgbClr val="F0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0" autoAdjust="0"/>
    <p:restoredTop sz="68140" autoAdjust="0"/>
  </p:normalViewPr>
  <p:slideViewPr>
    <p:cSldViewPr snapToGrid="0" snapToObjects="1">
      <p:cViewPr varScale="1">
        <p:scale>
          <a:sx n="104" d="100"/>
          <a:sy n="104" d="100"/>
        </p:scale>
        <p:origin x="2724"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02/02/2023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215093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132692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Empower younger students to express themselves with an emotion meter. This is a great tool to use with students who may not yet be able to clearly express what mood they are in.</a:t>
            </a:r>
          </a:p>
          <a:p>
            <a:endParaRPr lang="en-GB" dirty="0"/>
          </a:p>
          <a:p>
            <a:r>
              <a:rPr lang="en-GB" dirty="0"/>
              <a:t>Empower younger students to express themselves with an anger meter. This is a great tool to use with students who may not yet be able to clearly express what mood they are in.</a:t>
            </a:r>
          </a:p>
          <a:p>
            <a:endParaRPr lang="en-GB" dirty="0"/>
          </a:p>
          <a:p>
            <a:r>
              <a:rPr lang="en-GB" dirty="0"/>
              <a:t>Have students create their own.</a:t>
            </a:r>
            <a:endParaRPr lang="en-F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77889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“Soles of the Feet Mindfulness Exercise”. Nirbhay Singh and his colleagues point out that: The procedure, termed Soles of the Feet, enables the individual to divert attention from an emotionally arousing thought, event, or situation to an emotionally neutral part of one’s body. The individual is able to stop, focus the mind back on the body, calm down and then make a choice about how to react to the thought, event, or situation that triggered the arousal response. Once the procedure is mastered to the point of automaticity, the individual can use it in multiple contexts, whether sitting, standing or walking slowly. It provides the individual with an internalized response that is easy to master and can be accessed in almost any situation.</a:t>
            </a:r>
          </a:p>
          <a:p>
            <a:endParaRPr lang="en-GB"/>
          </a:p>
          <a:p>
            <a:r>
              <a:rPr lang="en-GB"/>
              <a:t>SKILL Controlling the urge to be physically or verbally aggressive. </a:t>
            </a:r>
          </a:p>
          <a:p>
            <a:endParaRPr lang="en-GB"/>
          </a:p>
          <a:p>
            <a:r>
              <a:rPr lang="en-GB"/>
              <a:t>RATIONALE When an incident occurs or a situation arises that typically makes you angry and you feel like either verbally threatening or hitting someone, it is important to control these feelings. We try not to threaten or hurt people when we disagree with them. This is a simple way of quickly calming yourself.</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167948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“Soles of the Feet Mindfulness Exercise”. Nirbhay Singh and his colleagues point out that: The procedure, termed Soles of the Feet, enables the individual to divert attention from an emotionally arousing thought, event, or situation to an emotionally neutral part of one’s body. The individual is able to stop, focus the mind back on the body, calm down and then make a choice about how to react to the thought, event, or situation that triggered the arousal response. Once the procedure is mastered to the point of automaticity, the individual can use it in multiple contexts, whether sitting, standing or walking slowly. It provides the individual with an internalized response that is easy to master and can be accessed in almost any situation.</a:t>
            </a:r>
          </a:p>
          <a:p>
            <a:endParaRPr lang="en-GB"/>
          </a:p>
          <a:p>
            <a:r>
              <a:rPr lang="en-GB"/>
              <a:t>SKILL Controlling the urge to be physically or verbally aggressive. </a:t>
            </a:r>
          </a:p>
          <a:p>
            <a:endParaRPr lang="en-GB"/>
          </a:p>
          <a:p>
            <a:r>
              <a:rPr lang="en-GB"/>
              <a:t>RATIONALE When an incident occurs or a situation arises that typically makes you angry and you feel like either verbally threatening or hitting someone, it is important to control these feelings. We try not to threaten or hurt people when we disagree with them. This is a simple way of quickly calming yourself.</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381359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394789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16</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Introduction</a:t>
            </a:r>
          </a:p>
          <a:p>
            <a:r>
              <a:rPr lang="en-GB" sz="1200" b="0" i="0" kern="1200">
                <a:solidFill>
                  <a:schemeClr val="tx1"/>
                </a:solidFill>
                <a:effectLst/>
                <a:latin typeface="+mn-lt"/>
                <a:ea typeface="+mn-ea"/>
                <a:cs typeface="+mn-cs"/>
              </a:rPr>
              <a:t>Emotions – discussion of emotions and managing emotions.</a:t>
            </a:r>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General Capability</a:t>
            </a:r>
          </a:p>
          <a:p>
            <a:r>
              <a:rPr lang="en-GB" sz="1200" b="0" i="0" kern="1200">
                <a:solidFill>
                  <a:schemeClr val="tx1"/>
                </a:solidFill>
                <a:effectLst/>
                <a:latin typeface="+mn-lt"/>
                <a:ea typeface="+mn-ea"/>
                <a:cs typeface="+mn-cs"/>
              </a:rPr>
              <a:t>Personal and social; ethical understanding.</a:t>
            </a:r>
          </a:p>
          <a:p>
            <a:r>
              <a:rPr lang="en-GB" sz="1200" b="1" i="0" kern="1200">
                <a:solidFill>
                  <a:schemeClr val="tx1"/>
                </a:solidFill>
                <a:effectLst/>
                <a:latin typeface="+mn-lt"/>
                <a:ea typeface="+mn-ea"/>
                <a:cs typeface="+mn-cs"/>
              </a:rPr>
              <a:t>Equipment Required</a:t>
            </a:r>
          </a:p>
          <a:p>
            <a:r>
              <a:rPr lang="en-GB" sz="1200" b="0" i="0" kern="1200">
                <a:solidFill>
                  <a:schemeClr val="tx1"/>
                </a:solidFill>
                <a:effectLst/>
                <a:latin typeface="+mn-lt"/>
                <a:ea typeface="+mn-ea"/>
                <a:cs typeface="+mn-cs"/>
              </a:rPr>
              <a:t>Access to the digital animation: “Ice-cream”</a:t>
            </a:r>
          </a:p>
          <a:p>
            <a:r>
              <a:rPr lang="en-GB" sz="1200" b="0" i="0" kern="1200">
                <a:solidFill>
                  <a:schemeClr val="tx1"/>
                </a:solidFill>
                <a:effectLst/>
                <a:latin typeface="+mn-lt"/>
                <a:ea typeface="+mn-ea"/>
                <a:cs typeface="+mn-cs"/>
              </a:rPr>
              <a:t>*Art resources to create the emotion meter or the egg faces</a:t>
            </a:r>
          </a:p>
          <a:p>
            <a:r>
              <a:rPr lang="en-GB" sz="1200" b="1" i="0" kern="1200">
                <a:solidFill>
                  <a:schemeClr val="tx1"/>
                </a:solidFill>
                <a:effectLst/>
                <a:latin typeface="+mn-lt"/>
                <a:ea typeface="+mn-ea"/>
                <a:cs typeface="+mn-cs"/>
              </a:rPr>
              <a:t>Core Content</a:t>
            </a:r>
          </a:p>
          <a:p>
            <a:r>
              <a:rPr lang="en-GB" sz="1200" b="1" i="0" kern="1200">
                <a:solidFill>
                  <a:schemeClr val="tx1"/>
                </a:solidFill>
                <a:effectLst/>
                <a:latin typeface="+mn-lt"/>
                <a:ea typeface="+mn-ea"/>
                <a:cs typeface="+mn-cs"/>
              </a:rPr>
              <a:t>PART 1:</a:t>
            </a:r>
            <a:r>
              <a:rPr lang="en-GB" sz="1200" b="0" i="0" kern="1200">
                <a:solidFill>
                  <a:schemeClr val="tx1"/>
                </a:solidFill>
                <a:effectLst/>
                <a:latin typeface="+mn-lt"/>
                <a:ea typeface="+mn-ea"/>
                <a:cs typeface="+mn-cs"/>
              </a:rPr>
              <a:t> Comprehending emotions and learning to express as well as regulate them.</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Begin by reviewing what they remembered from last week about emotions and feelings. </a:t>
            </a:r>
          </a:p>
          <a:p>
            <a:endParaRPr lang="en-GB" dirty="0"/>
          </a:p>
          <a:p>
            <a:r>
              <a:rPr lang="en-GB" dirty="0"/>
              <a:t>In the lesson today we will talk more about emotions and feelings – lets begin by looking at the animation.</a:t>
            </a:r>
            <a:endParaRPr lang="en-F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425366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digital animation as a lead in to the lesson on emotions.</a:t>
            </a:r>
            <a:endParaRPr lang="en-F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Research demonstrates that children can be effectively taught coping skills if they have learnt to self-regulate their emotions. This is particularly important for children who have experienced trauma and may try to cope by becoming submissive/aggressive or using avoidance behaviours. Emotions are a vital part of our everyday lives, and the highs and lows experienced can significantly affect well-being. Assisting young people in managing their emotions is the first step in helping them cope.</a:t>
            </a:r>
          </a:p>
          <a:p>
            <a:endParaRPr lang="en-GB"/>
          </a:p>
          <a:p>
            <a:r>
              <a:rPr lang="en-GB"/>
              <a:t>Have students brain-storm as a class how the “peep” is feeling having dropped the ice-cream. Consider both positive and well as negative feelings (e.g., I can now go and get the flavour I really wanted or disappointment for having had just a small amount before it fell).</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4040533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230591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284816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394465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4053204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0.xml"/><Relationship Id="rId7" Type="http://schemas.openxmlformats.org/officeDocument/2006/relationships/image" Target="../media/image33.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UsISd1AMNYU?feature=oembed" TargetMode="External"/><Relationship Id="rId6" Type="http://schemas.openxmlformats.org/officeDocument/2006/relationships/image" Target="../media/image32.svg"/><Relationship Id="rId11" Type="http://schemas.openxmlformats.org/officeDocument/2006/relationships/image" Target="../media/image52.jpe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1.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1.xml"/><Relationship Id="rId7" Type="http://schemas.openxmlformats.org/officeDocument/2006/relationships/image" Target="../media/image33.png"/><Relationship Id="rId12"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utZr0dPu5sk?feature=oembed" TargetMode="External"/><Relationship Id="rId6" Type="http://schemas.openxmlformats.org/officeDocument/2006/relationships/image" Target="../media/image32.sv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5.png"/><Relationship Id="rId5" Type="http://schemas.openxmlformats.org/officeDocument/2006/relationships/image" Target="../media/image27.png"/><Relationship Id="rId15" Type="http://schemas.openxmlformats.org/officeDocument/2006/relationships/image" Target="../media/image55.png"/><Relationship Id="rId10" Type="http://schemas.openxmlformats.org/officeDocument/2006/relationships/image" Target="../media/image34.svg"/><Relationship Id="rId4" Type="http://schemas.openxmlformats.org/officeDocument/2006/relationships/image" Target="../media/image1.png"/><Relationship Id="rId9" Type="http://schemas.openxmlformats.org/officeDocument/2006/relationships/image" Target="../media/image33.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57.svg"/><Relationship Id="rId5" Type="http://schemas.openxmlformats.org/officeDocument/2006/relationships/image" Target="../media/image32.svg"/><Relationship Id="rId10" Type="http://schemas.openxmlformats.org/officeDocument/2006/relationships/image" Target="../media/image56.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57.svg"/><Relationship Id="rId5" Type="http://schemas.openxmlformats.org/officeDocument/2006/relationships/image" Target="../media/image32.svg"/><Relationship Id="rId10" Type="http://schemas.openxmlformats.org/officeDocument/2006/relationships/image" Target="../media/image56.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5.png"/><Relationship Id="rId5" Type="http://schemas.openxmlformats.org/officeDocument/2006/relationships/image" Target="../media/image27.png"/><Relationship Id="rId10" Type="http://schemas.openxmlformats.org/officeDocument/2006/relationships/image" Target="../media/image34.svg"/><Relationship Id="rId4" Type="http://schemas.openxmlformats.org/officeDocument/2006/relationships/image" Target="../media/image1.png"/><Relationship Id="rId9" Type="http://schemas.openxmlformats.org/officeDocument/2006/relationships/image" Target="../media/image33.pn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28.svg"/><Relationship Id="rId17"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7.png"/><Relationship Id="rId5" Type="http://schemas.openxmlformats.org/officeDocument/2006/relationships/image" Target="../media/image17.png"/><Relationship Id="rId15" Type="http://schemas.openxmlformats.org/officeDocument/2006/relationships/image" Target="../media/image44.png"/><Relationship Id="rId10" Type="http://schemas.openxmlformats.org/officeDocument/2006/relationships/image" Target="../media/image41.svg"/><Relationship Id="rId4" Type="http://schemas.openxmlformats.org/officeDocument/2006/relationships/image" Target="../media/image1.png"/><Relationship Id="rId9" Type="http://schemas.openxmlformats.org/officeDocument/2006/relationships/image" Target="../media/image40.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0.sv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7.sv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1.sv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9.sv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7.sv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10;&#10;Description automatically generated">
            <a:extLst>
              <a:ext uri="{FF2B5EF4-FFF2-40B4-BE49-F238E27FC236}">
                <a16:creationId xmlns:a16="http://schemas.microsoft.com/office/drawing/2014/main" id="{690FFF78-9F48-47C2-9510-4A69574B1C3E}"/>
              </a:ext>
            </a:extLst>
          </p:cNvPr>
          <p:cNvPicPr>
            <a:picLocks noChangeAspect="1"/>
          </p:cNvPicPr>
          <p:nvPr/>
        </p:nvPicPr>
        <p:blipFill>
          <a:blip r:embed="rId3"/>
          <a:stretch>
            <a:fillRect/>
          </a:stretch>
        </p:blipFill>
        <p:spPr>
          <a:xfrm>
            <a:off x="0" y="-53790"/>
            <a:ext cx="12192000" cy="6991932"/>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1" name="Graphic 20">
            <a:extLst>
              <a:ext uri="{FF2B5EF4-FFF2-40B4-BE49-F238E27FC236}">
                <a16:creationId xmlns:a16="http://schemas.microsoft.com/office/drawing/2014/main" id="{6CAD9069-F273-16DA-6D5B-499E1C415F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188" y="249901"/>
            <a:ext cx="5221807" cy="4388203"/>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0D305CEC-942B-8CA7-10D3-FE8EF5C8529C}"/>
              </a:ext>
            </a:extLst>
          </p:cNvPr>
          <p:cNvPicPr>
            <a:picLocks noChangeAspect="1"/>
          </p:cNvPicPr>
          <p:nvPr/>
        </p:nvPicPr>
        <p:blipFill>
          <a:blip r:embed="rId8"/>
          <a:stretch>
            <a:fillRect/>
          </a:stretch>
        </p:blipFill>
        <p:spPr>
          <a:xfrm>
            <a:off x="5078083" y="4936920"/>
            <a:ext cx="2035834" cy="562848"/>
          </a:xfrm>
          <a:prstGeom prst="rect">
            <a:avLst/>
          </a:prstGeom>
        </p:spPr>
      </p:pic>
      <p:pic>
        <p:nvPicPr>
          <p:cNvPr id="4" name="Graphic 12">
            <a:extLst>
              <a:ext uri="{FF2B5EF4-FFF2-40B4-BE49-F238E27FC236}">
                <a16:creationId xmlns:a16="http://schemas.microsoft.com/office/drawing/2014/main" id="{872198EF-0E15-64EA-403C-87BBE06FD0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3752" y="6211557"/>
            <a:ext cx="6240214" cy="510560"/>
          </a:xfrm>
          <a:prstGeom prst="rect">
            <a:avLst/>
          </a:prstGeom>
        </p:spPr>
      </p:pic>
      <p:pic>
        <p:nvPicPr>
          <p:cNvPr id="5" name="Graphic 16">
            <a:extLst>
              <a:ext uri="{FF2B5EF4-FFF2-40B4-BE49-F238E27FC236}">
                <a16:creationId xmlns:a16="http://schemas.microsoft.com/office/drawing/2014/main" id="{318B570F-65DF-04CD-5218-E8FA9E014B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33151" y="6341611"/>
            <a:ext cx="1216460" cy="288347"/>
          </a:xfrm>
          <a:prstGeom prst="rect">
            <a:avLst/>
          </a:prstGeom>
        </p:spPr>
      </p:pic>
      <p:pic>
        <p:nvPicPr>
          <p:cNvPr id="6" name="Graphic 21">
            <a:extLst>
              <a:ext uri="{FF2B5EF4-FFF2-40B4-BE49-F238E27FC236}">
                <a16:creationId xmlns:a16="http://schemas.microsoft.com/office/drawing/2014/main" id="{2B0EE82A-9ACE-686C-D146-F592F4DC97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72824" y="6291054"/>
            <a:ext cx="1216460" cy="310102"/>
          </a:xfrm>
          <a:prstGeom prst="rect">
            <a:avLst/>
          </a:prstGeom>
        </p:spPr>
      </p:pic>
      <p:pic>
        <p:nvPicPr>
          <p:cNvPr id="7" name="Graphic 22">
            <a:extLst>
              <a:ext uri="{FF2B5EF4-FFF2-40B4-BE49-F238E27FC236}">
                <a16:creationId xmlns:a16="http://schemas.microsoft.com/office/drawing/2014/main" id="{A8B5632C-A99E-7800-47F5-EA674C5A3B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01173" y="6331863"/>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A76FC47E-9793-7F32-8DA1-F99BFB871E20}"/>
              </a:ext>
            </a:extLst>
          </p:cNvPr>
          <p:cNvPicPr>
            <a:picLocks noChangeAspect="1"/>
          </p:cNvPicPr>
          <p:nvPr/>
        </p:nvPicPr>
        <p:blipFill>
          <a:blip r:embed="rId17"/>
          <a:stretch>
            <a:fillRect/>
          </a:stretch>
        </p:blipFill>
        <p:spPr>
          <a:xfrm>
            <a:off x="10599797" y="6291054"/>
            <a:ext cx="773477" cy="359282"/>
          </a:xfrm>
          <a:prstGeom prst="rect">
            <a:avLst/>
          </a:prstGeom>
        </p:spPr>
      </p:pic>
      <p:sp>
        <p:nvSpPr>
          <p:cNvPr id="12" name="TextBox 17">
            <a:extLst>
              <a:ext uri="{FF2B5EF4-FFF2-40B4-BE49-F238E27FC236}">
                <a16:creationId xmlns:a16="http://schemas.microsoft.com/office/drawing/2014/main" id="{2B1E0D73-C5AD-3A3F-453E-D4D98B0C2C64}"/>
              </a:ext>
            </a:extLst>
          </p:cNvPr>
          <p:cNvSpPr txBox="1"/>
          <p:nvPr/>
        </p:nvSpPr>
        <p:spPr>
          <a:xfrm>
            <a:off x="378034" y="6187377"/>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10</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sp>
        <p:nvSpPr>
          <p:cNvPr id="17" name="TextBox 16">
            <a:extLst>
              <a:ext uri="{FF2B5EF4-FFF2-40B4-BE49-F238E27FC236}">
                <a16:creationId xmlns:a16="http://schemas.microsoft.com/office/drawing/2014/main" id="{15930122-8CDC-456D-90C5-D6FC128ECAEB}"/>
              </a:ext>
            </a:extLst>
          </p:cNvPr>
          <p:cNvSpPr txBox="1"/>
          <p:nvPr/>
        </p:nvSpPr>
        <p:spPr>
          <a:xfrm>
            <a:off x="1046514" y="135590"/>
            <a:ext cx="10421586" cy="492443"/>
          </a:xfrm>
          <a:prstGeom prst="rect">
            <a:avLst/>
          </a:prstGeom>
          <a:noFill/>
        </p:spPr>
        <p:txBody>
          <a:bodyPr wrap="square" rtlCol="0">
            <a:spAutoFit/>
          </a:bodyPr>
          <a:lstStyle/>
          <a:p>
            <a:r>
              <a:rPr lang="en-AU" sz="2600" b="1" dirty="0">
                <a:solidFill>
                  <a:srgbClr val="FFCC66"/>
                </a:solidFill>
                <a:latin typeface="Zona Pro" panose="02010503040002020004" pitchFamily="50" charset="0"/>
              </a:rPr>
              <a:t>Activity - The Feelings Song. Discuss the feelings.</a:t>
            </a:r>
          </a:p>
        </p:txBody>
      </p:sp>
      <p:pic>
        <p:nvPicPr>
          <p:cNvPr id="18" name="Online Media 7" title="The Feelings Song">
            <a:hlinkClick r:id="" action="ppaction://media"/>
            <a:extLst>
              <a:ext uri="{FF2B5EF4-FFF2-40B4-BE49-F238E27FC236}">
                <a16:creationId xmlns:a16="http://schemas.microsoft.com/office/drawing/2014/main" id="{3FB66E1C-40E9-467B-9C31-77E68C9422DD}"/>
              </a:ext>
            </a:extLst>
          </p:cNvPr>
          <p:cNvPicPr>
            <a:picLocks noRot="1" noChangeAspect="1"/>
          </p:cNvPicPr>
          <p:nvPr>
            <a:videoFile r:link="rId1"/>
          </p:nvPr>
        </p:nvPicPr>
        <p:blipFill>
          <a:blip r:embed="rId11"/>
          <a:stretch>
            <a:fillRect/>
          </a:stretch>
        </p:blipFill>
        <p:spPr>
          <a:xfrm>
            <a:off x="1193800" y="819827"/>
            <a:ext cx="9561161" cy="540205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34C0631F-96D4-AB81-684B-D9E62EEFFC27}"/>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74727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11</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pic>
        <p:nvPicPr>
          <p:cNvPr id="19" name="Picture 18" descr="Icon&#10;&#10;Description automatically generated with medium confidence">
            <a:extLst>
              <a:ext uri="{FF2B5EF4-FFF2-40B4-BE49-F238E27FC236}">
                <a16:creationId xmlns:a16="http://schemas.microsoft.com/office/drawing/2014/main" id="{34C0631F-96D4-AB81-684B-D9E62EEFFC27}"/>
              </a:ext>
            </a:extLst>
          </p:cNvPr>
          <p:cNvPicPr>
            <a:picLocks noChangeAspect="1"/>
          </p:cNvPicPr>
          <p:nvPr/>
        </p:nvPicPr>
        <p:blipFill>
          <a:blip r:embed="rId11"/>
          <a:stretch>
            <a:fillRect/>
          </a:stretch>
        </p:blipFill>
        <p:spPr>
          <a:xfrm>
            <a:off x="10401292" y="213517"/>
            <a:ext cx="1450596" cy="401047"/>
          </a:xfrm>
          <a:prstGeom prst="rect">
            <a:avLst/>
          </a:prstGeom>
        </p:spPr>
      </p:pic>
      <p:pic>
        <p:nvPicPr>
          <p:cNvPr id="3" name="Online Media 4" title="Feelings | Emotions song | Children, Kids and Toddlers music for kindergarten | Miss Patty">
            <a:hlinkClick r:id="" action="ppaction://media"/>
            <a:extLst>
              <a:ext uri="{FF2B5EF4-FFF2-40B4-BE49-F238E27FC236}">
                <a16:creationId xmlns:a16="http://schemas.microsoft.com/office/drawing/2014/main" id="{7B8B0173-9A59-FBE9-45AD-473667CD3BDA}"/>
              </a:ext>
            </a:extLst>
          </p:cNvPr>
          <p:cNvPicPr>
            <a:picLocks noRot="1" noChangeAspect="1"/>
          </p:cNvPicPr>
          <p:nvPr>
            <a:videoFile r:link="rId1"/>
          </p:nvPr>
        </p:nvPicPr>
        <p:blipFill>
          <a:blip r:embed="rId12"/>
          <a:stretch>
            <a:fillRect/>
          </a:stretch>
        </p:blipFill>
        <p:spPr>
          <a:xfrm>
            <a:off x="1110984" y="700349"/>
            <a:ext cx="9839240" cy="5559171"/>
          </a:xfrm>
          <a:prstGeom prst="rect">
            <a:avLst/>
          </a:prstGeom>
        </p:spPr>
      </p:pic>
      <p:sp>
        <p:nvSpPr>
          <p:cNvPr id="5" name="TextBox 4">
            <a:extLst>
              <a:ext uri="{FF2B5EF4-FFF2-40B4-BE49-F238E27FC236}">
                <a16:creationId xmlns:a16="http://schemas.microsoft.com/office/drawing/2014/main" id="{6360D2B2-D4E9-AA65-4FF0-465D626C15D7}"/>
              </a:ext>
            </a:extLst>
          </p:cNvPr>
          <p:cNvSpPr txBox="1"/>
          <p:nvPr/>
        </p:nvSpPr>
        <p:spPr>
          <a:xfrm>
            <a:off x="1046514" y="135590"/>
            <a:ext cx="10421586" cy="492443"/>
          </a:xfrm>
          <a:prstGeom prst="rect">
            <a:avLst/>
          </a:prstGeom>
          <a:noFill/>
        </p:spPr>
        <p:txBody>
          <a:bodyPr wrap="square" rtlCol="0">
            <a:spAutoFit/>
          </a:bodyPr>
          <a:lstStyle/>
          <a:p>
            <a:r>
              <a:rPr lang="en-AU" sz="2600" b="1" dirty="0">
                <a:solidFill>
                  <a:srgbClr val="FFCC66"/>
                </a:solidFill>
                <a:latin typeface="Zona Pro" panose="02010503040002020004" pitchFamily="50" charset="0"/>
              </a:rPr>
              <a:t>Activity - The Emotions Song. Discuss the emotions.</a:t>
            </a:r>
          </a:p>
        </p:txBody>
      </p:sp>
    </p:spTree>
    <p:extLst>
      <p:ext uri="{BB962C8B-B14F-4D97-AF65-F5344CB8AC3E}">
        <p14:creationId xmlns:p14="http://schemas.microsoft.com/office/powerpoint/2010/main" val="133804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600" y="503212"/>
            <a:ext cx="5019676"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Emotion Meter</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4892675"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5924" y="5291171"/>
            <a:ext cx="2845329" cy="478812"/>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0373BD67-7966-4EC2-9FB6-9428E00AB2AE}"/>
              </a:ext>
            </a:extLst>
          </p:cNvPr>
          <p:cNvPicPr>
            <a:picLocks noChangeAspect="1"/>
          </p:cNvPicPr>
          <p:nvPr/>
        </p:nvPicPr>
        <p:blipFill>
          <a:blip r:embed="rId4"/>
          <a:stretch>
            <a:fillRect/>
          </a:stretch>
        </p:blipFill>
        <p:spPr>
          <a:xfrm>
            <a:off x="10943824" y="6040589"/>
            <a:ext cx="640258" cy="554890"/>
          </a:xfrm>
          <a:prstGeom prst="rect">
            <a:avLst/>
          </a:prstGeom>
        </p:spPr>
      </p:pic>
      <p:grpSp>
        <p:nvGrpSpPr>
          <p:cNvPr id="28" name="Group 27">
            <a:extLst>
              <a:ext uri="{FF2B5EF4-FFF2-40B4-BE49-F238E27FC236}">
                <a16:creationId xmlns:a16="http://schemas.microsoft.com/office/drawing/2014/main" id="{90562AD2-D4F9-444C-AA5F-E886B5F9D2B0}"/>
              </a:ext>
            </a:extLst>
          </p:cNvPr>
          <p:cNvGrpSpPr/>
          <p:nvPr/>
        </p:nvGrpSpPr>
        <p:grpSpPr>
          <a:xfrm>
            <a:off x="10754961" y="-846675"/>
            <a:ext cx="3573814" cy="2428875"/>
            <a:chOff x="10754961" y="-846675"/>
            <a:chExt cx="3573814" cy="2428875"/>
          </a:xfrm>
        </p:grpSpPr>
        <p:pic>
          <p:nvPicPr>
            <p:cNvPr id="29" name="Graphic 28">
              <a:extLst>
                <a:ext uri="{FF2B5EF4-FFF2-40B4-BE49-F238E27FC236}">
                  <a16:creationId xmlns:a16="http://schemas.microsoft.com/office/drawing/2014/main" id="{5D44C5CC-4BD7-4D81-8EF5-76D187B4C3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1E1A3E36-9DDB-415A-84B1-18312CF8F0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AB62312-BF46-4517-8DEF-030646C76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9F55D27D-F8F2-4823-B7F0-8679D76BF0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FA7938CE-7E0D-4417-9FD1-85EDB6BA4868}"/>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90CF2483-7E63-4614-BA0B-E1ED18515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0A0FFBC7-68E9-4AEC-970B-A9A4561F27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9B7C2D29-1E09-4024-A528-769BE39E8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48B53D80-5F69-4F41-A4D8-B327B40B52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sp>
        <p:nvSpPr>
          <p:cNvPr id="39" name="TextBox 38">
            <a:extLst>
              <a:ext uri="{FF2B5EF4-FFF2-40B4-BE49-F238E27FC236}">
                <a16:creationId xmlns:a16="http://schemas.microsoft.com/office/drawing/2014/main" id="{27B72D37-444F-4A52-84FA-C274CFC6EF18}"/>
              </a:ext>
            </a:extLst>
          </p:cNvPr>
          <p:cNvSpPr txBox="1"/>
          <p:nvPr/>
        </p:nvSpPr>
        <p:spPr>
          <a:xfrm>
            <a:off x="6238876" y="490203"/>
            <a:ext cx="5019676"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Anger Meter</a:t>
            </a:r>
          </a:p>
        </p:txBody>
      </p:sp>
      <p:cxnSp>
        <p:nvCxnSpPr>
          <p:cNvPr id="40" name="Straight Connector 39">
            <a:extLst>
              <a:ext uri="{FF2B5EF4-FFF2-40B4-BE49-F238E27FC236}">
                <a16:creationId xmlns:a16="http://schemas.microsoft.com/office/drawing/2014/main" id="{501406D3-6BCF-4D92-84B5-51733705C986}"/>
              </a:ext>
            </a:extLst>
          </p:cNvPr>
          <p:cNvCxnSpPr>
            <a:cxnSpLocks/>
          </p:cNvCxnSpPr>
          <p:nvPr/>
        </p:nvCxnSpPr>
        <p:spPr>
          <a:xfrm>
            <a:off x="6365876" y="1191560"/>
            <a:ext cx="4892675"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43" name="Picture 42" descr="Icon&#10;&#10;Description automatically generated with medium confidence">
            <a:extLst>
              <a:ext uri="{FF2B5EF4-FFF2-40B4-BE49-F238E27FC236}">
                <a16:creationId xmlns:a16="http://schemas.microsoft.com/office/drawing/2014/main" id="{DB8165D9-74B3-23D3-6588-1E20CB1C4290}"/>
              </a:ext>
            </a:extLst>
          </p:cNvPr>
          <p:cNvPicPr>
            <a:picLocks noChangeAspect="1"/>
          </p:cNvPicPr>
          <p:nvPr/>
        </p:nvPicPr>
        <p:blipFill>
          <a:blip r:embed="rId13"/>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C8C92051-91EA-4872-E787-54B854D514E0}"/>
              </a:ext>
            </a:extLst>
          </p:cNvPr>
          <p:cNvSpPr txBox="1"/>
          <p:nvPr/>
        </p:nvSpPr>
        <p:spPr>
          <a:xfrm>
            <a:off x="628815" y="5527999"/>
            <a:ext cx="5081703" cy="38472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Create your own </a:t>
            </a:r>
            <a:r>
              <a:rPr lang="en-GB" sz="1900" b="1" dirty="0">
                <a:solidFill>
                  <a:srgbClr val="FFCC66"/>
                </a:solidFill>
                <a:latin typeface="Poppins" panose="00000500000000000000" pitchFamily="2" charset="0"/>
                <a:cs typeface="Poppins" panose="00000500000000000000" pitchFamily="2" charset="0"/>
              </a:rPr>
              <a:t>emotion meter.</a:t>
            </a:r>
            <a:r>
              <a:rPr lang="en-GB" sz="1900" dirty="0">
                <a:solidFill>
                  <a:schemeClr val="bg1"/>
                </a:solidFill>
                <a:latin typeface="Poppins" panose="00000500000000000000" pitchFamily="2" charset="0"/>
                <a:cs typeface="Poppins" panose="00000500000000000000" pitchFamily="2" charset="0"/>
              </a:rPr>
              <a:t> </a:t>
            </a:r>
          </a:p>
        </p:txBody>
      </p:sp>
      <p:sp>
        <p:nvSpPr>
          <p:cNvPr id="3" name="TextBox 2">
            <a:extLst>
              <a:ext uri="{FF2B5EF4-FFF2-40B4-BE49-F238E27FC236}">
                <a16:creationId xmlns:a16="http://schemas.microsoft.com/office/drawing/2014/main" id="{810B35F4-51E3-2F12-AEFE-C4B7E3490CBD}"/>
              </a:ext>
            </a:extLst>
          </p:cNvPr>
          <p:cNvSpPr txBox="1"/>
          <p:nvPr/>
        </p:nvSpPr>
        <p:spPr>
          <a:xfrm>
            <a:off x="6578823" y="5527999"/>
            <a:ext cx="5081703" cy="38472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Create your own </a:t>
            </a:r>
            <a:r>
              <a:rPr lang="en-GB" sz="1900" b="1" dirty="0">
                <a:solidFill>
                  <a:srgbClr val="FFCC66"/>
                </a:solidFill>
                <a:latin typeface="Poppins" panose="00000500000000000000" pitchFamily="2" charset="0"/>
                <a:cs typeface="Poppins" panose="00000500000000000000" pitchFamily="2" charset="0"/>
              </a:rPr>
              <a:t>anger meter.</a:t>
            </a:r>
            <a:r>
              <a:rPr lang="en-GB" sz="1900" dirty="0">
                <a:solidFill>
                  <a:schemeClr val="bg1"/>
                </a:solidFill>
                <a:latin typeface="Poppins" panose="00000500000000000000" pitchFamily="2" charset="0"/>
                <a:cs typeface="Poppins" panose="00000500000000000000" pitchFamily="2" charset="0"/>
              </a:rPr>
              <a:t> </a:t>
            </a:r>
          </a:p>
        </p:txBody>
      </p:sp>
      <p:pic>
        <p:nvPicPr>
          <p:cNvPr id="11" name="Picture 10" descr="A picture containing icon&#10;&#10;Description automatically generated">
            <a:extLst>
              <a:ext uri="{FF2B5EF4-FFF2-40B4-BE49-F238E27FC236}">
                <a16:creationId xmlns:a16="http://schemas.microsoft.com/office/drawing/2014/main" id="{973080A4-66FC-7C0A-7E9F-B3DF1522E97F}"/>
              </a:ext>
            </a:extLst>
          </p:cNvPr>
          <p:cNvPicPr>
            <a:picLocks noChangeAspect="1"/>
          </p:cNvPicPr>
          <p:nvPr/>
        </p:nvPicPr>
        <p:blipFill>
          <a:blip r:embed="rId14"/>
          <a:stretch>
            <a:fillRect/>
          </a:stretch>
        </p:blipFill>
        <p:spPr>
          <a:xfrm>
            <a:off x="692727" y="1761982"/>
            <a:ext cx="4494005" cy="3270368"/>
          </a:xfrm>
          <a:prstGeom prst="rect">
            <a:avLst/>
          </a:prstGeom>
        </p:spPr>
      </p:pic>
      <p:pic>
        <p:nvPicPr>
          <p:cNvPr id="14" name="Picture 13" descr="Text&#10;&#10;Description automatically generated">
            <a:extLst>
              <a:ext uri="{FF2B5EF4-FFF2-40B4-BE49-F238E27FC236}">
                <a16:creationId xmlns:a16="http://schemas.microsoft.com/office/drawing/2014/main" id="{A79EAADB-DF96-EDE9-5167-44C20AA50C6E}"/>
              </a:ext>
            </a:extLst>
          </p:cNvPr>
          <p:cNvPicPr>
            <a:picLocks noChangeAspect="1"/>
          </p:cNvPicPr>
          <p:nvPr/>
        </p:nvPicPr>
        <p:blipFill>
          <a:blip r:embed="rId15"/>
          <a:stretch>
            <a:fillRect/>
          </a:stretch>
        </p:blipFill>
        <p:spPr>
          <a:xfrm>
            <a:off x="6851396" y="1703279"/>
            <a:ext cx="3693331" cy="3573083"/>
          </a:xfrm>
          <a:prstGeom prst="rect">
            <a:avLst/>
          </a:prstGeom>
        </p:spPr>
      </p:pic>
    </p:spTree>
    <p:extLst>
      <p:ext uri="{BB962C8B-B14F-4D97-AF65-F5344CB8AC3E}">
        <p14:creationId xmlns:p14="http://schemas.microsoft.com/office/powerpoint/2010/main" val="103626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654C8978-AA67-47F2-B790-1D913D543560}"/>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909799"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Activity - Soles of the feet mindfulness exercise – Part 1</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1534052" y="1761981"/>
            <a:ext cx="9560253" cy="4816703"/>
          </a:xfrm>
          <a:prstGeom prst="rect">
            <a:avLst/>
          </a:prstGeom>
          <a:noFill/>
        </p:spPr>
        <p:txBody>
          <a:bodyPr wrap="square" rtlCol="0">
            <a:spAutoFit/>
          </a:bodyPr>
          <a:lstStyle/>
          <a:p>
            <a:r>
              <a:rPr lang="en-GB">
                <a:solidFill>
                  <a:schemeClr val="bg1"/>
                </a:solidFill>
                <a:latin typeface="Poppins" panose="00000500000000000000" pitchFamily="2" charset="0"/>
                <a:cs typeface="Poppins" panose="00000500000000000000" pitchFamily="2" charset="0"/>
              </a:rPr>
              <a:t>If you are standing, stand in a natural rather than an aggressive posture, with the soldes of your feet flat on the floor.</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If you are sitting, sit comfortably with the soles of your feet flat on the floor.</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Breathe naturally, and do nothing.</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Cast your mind back to an incident that made you very angry. Stay with </a:t>
            </a:r>
          </a:p>
          <a:p>
            <a:r>
              <a:rPr lang="en-GB">
                <a:solidFill>
                  <a:schemeClr val="bg1"/>
                </a:solidFill>
                <a:latin typeface="Poppins" panose="00000500000000000000" pitchFamily="2" charset="0"/>
                <a:cs typeface="Poppins" panose="00000500000000000000" pitchFamily="2" charset="0"/>
              </a:rPr>
              <a:t>that anger.</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You are feeling angry, and angry thoughts are flowing through your mind. Let them flow naturally, without restriction. Stay with the anger. Your body may show signs of anger. (e.g., rapid breathing). </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Now, shift all your attention to the soles of your feet.</a:t>
            </a:r>
          </a:p>
          <a:p>
            <a:endParaRPr lang="en-GB">
              <a:solidFill>
                <a:schemeClr val="bg1"/>
              </a:solidFill>
              <a:latin typeface="Poppins" panose="00000500000000000000" pitchFamily="2" charset="0"/>
              <a:cs typeface="Poppins" panose="00000500000000000000" pitchFamily="2" charset="0"/>
            </a:endParaRPr>
          </a:p>
          <a:p>
            <a:endParaRPr lang="en-GB" sz="1900">
              <a:solidFill>
                <a:schemeClr val="bg1"/>
              </a:solidFill>
              <a:latin typeface="Poppins" panose="00000500000000000000" pitchFamily="2" charset="0"/>
              <a:cs typeface="Poppins" panose="00000500000000000000" pitchFamily="2" charset="0"/>
            </a:endParaRPr>
          </a:p>
        </p:txBody>
      </p:sp>
      <p:cxnSp>
        <p:nvCxnSpPr>
          <p:cNvPr id="21" name="Straight Connector 20">
            <a:extLst>
              <a:ext uri="{FF2B5EF4-FFF2-40B4-BE49-F238E27FC236}">
                <a16:creationId xmlns:a16="http://schemas.microsoft.com/office/drawing/2014/main" id="{1F55F889-F245-4899-BCB2-085F1D400CC0}"/>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A4DF27B-A114-4ED6-B99C-2E80EE69BF0B}"/>
              </a:ext>
            </a:extLst>
          </p:cNvPr>
          <p:cNvGrpSpPr/>
          <p:nvPr/>
        </p:nvGrpSpPr>
        <p:grpSpPr>
          <a:xfrm>
            <a:off x="10754961" y="-846675"/>
            <a:ext cx="3573814" cy="2428875"/>
            <a:chOff x="10754961" y="-846675"/>
            <a:chExt cx="3573814" cy="2428875"/>
          </a:xfrm>
        </p:grpSpPr>
        <p:pic>
          <p:nvPicPr>
            <p:cNvPr id="23" name="Graphic 22">
              <a:extLst>
                <a:ext uri="{FF2B5EF4-FFF2-40B4-BE49-F238E27FC236}">
                  <a16:creationId xmlns:a16="http://schemas.microsoft.com/office/drawing/2014/main" id="{0FB07C95-DAC1-4196-BD06-890A63A6C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E2B072D8-6CCA-4448-AE80-71D4D60EE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6" name="Graphic 25">
              <a:extLst>
                <a:ext uri="{FF2B5EF4-FFF2-40B4-BE49-F238E27FC236}">
                  <a16:creationId xmlns:a16="http://schemas.microsoft.com/office/drawing/2014/main" id="{ABC9ADD6-F041-46CD-B57B-0BAAD52CC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27" name="Graphic 26">
              <a:extLst>
                <a:ext uri="{FF2B5EF4-FFF2-40B4-BE49-F238E27FC236}">
                  <a16:creationId xmlns:a16="http://schemas.microsoft.com/office/drawing/2014/main" id="{4BE60B72-E499-4173-AADC-6CC8DAB8E9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28" name="Group 27">
            <a:extLst>
              <a:ext uri="{FF2B5EF4-FFF2-40B4-BE49-F238E27FC236}">
                <a16:creationId xmlns:a16="http://schemas.microsoft.com/office/drawing/2014/main" id="{A5EC4586-25E8-4D1D-ABBA-2B4FAA7A58AF}"/>
              </a:ext>
            </a:extLst>
          </p:cNvPr>
          <p:cNvGrpSpPr/>
          <p:nvPr/>
        </p:nvGrpSpPr>
        <p:grpSpPr>
          <a:xfrm rot="10800000">
            <a:off x="-2127765" y="5554213"/>
            <a:ext cx="3121807" cy="2121677"/>
            <a:chOff x="10754961" y="-846675"/>
            <a:chExt cx="3573814" cy="2428875"/>
          </a:xfrm>
        </p:grpSpPr>
        <p:pic>
          <p:nvPicPr>
            <p:cNvPr id="30" name="Graphic 29">
              <a:extLst>
                <a:ext uri="{FF2B5EF4-FFF2-40B4-BE49-F238E27FC236}">
                  <a16:creationId xmlns:a16="http://schemas.microsoft.com/office/drawing/2014/main" id="{9C307577-CF15-42A3-8C10-0A93D6A5C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1" name="Graphic 30">
              <a:extLst>
                <a:ext uri="{FF2B5EF4-FFF2-40B4-BE49-F238E27FC236}">
                  <a16:creationId xmlns:a16="http://schemas.microsoft.com/office/drawing/2014/main" id="{5677EBC0-1799-440C-9CD3-1C4E142FCC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2" name="Graphic 31">
              <a:extLst>
                <a:ext uri="{FF2B5EF4-FFF2-40B4-BE49-F238E27FC236}">
                  <a16:creationId xmlns:a16="http://schemas.microsoft.com/office/drawing/2014/main" id="{3C63161A-3311-43B8-AB1B-0CF6346BFA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3" name="Graphic 32">
              <a:extLst>
                <a:ext uri="{FF2B5EF4-FFF2-40B4-BE49-F238E27FC236}">
                  <a16:creationId xmlns:a16="http://schemas.microsoft.com/office/drawing/2014/main" id="{1F607AFF-21B8-48E4-A42E-D1D0ED46E9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pic>
        <p:nvPicPr>
          <p:cNvPr id="3" name="Graphic 2">
            <a:extLst>
              <a:ext uri="{FF2B5EF4-FFF2-40B4-BE49-F238E27FC236}">
                <a16:creationId xmlns:a16="http://schemas.microsoft.com/office/drawing/2014/main" id="{8C41716E-E4AC-4982-AD4B-F6A3F3CE7B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1814584"/>
            <a:ext cx="591808" cy="497462"/>
          </a:xfrm>
          <a:prstGeom prst="rect">
            <a:avLst/>
          </a:prstGeom>
        </p:spPr>
      </p:pic>
      <p:pic>
        <p:nvPicPr>
          <p:cNvPr id="36" name="Graphic 35">
            <a:extLst>
              <a:ext uri="{FF2B5EF4-FFF2-40B4-BE49-F238E27FC236}">
                <a16:creationId xmlns:a16="http://schemas.microsoft.com/office/drawing/2014/main" id="{271F3934-B3AD-48D8-ADAB-48F49AAEAF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2495069"/>
            <a:ext cx="591808" cy="497462"/>
          </a:xfrm>
          <a:prstGeom prst="rect">
            <a:avLst/>
          </a:prstGeom>
        </p:spPr>
      </p:pic>
      <p:sp>
        <p:nvSpPr>
          <p:cNvPr id="37" name="TextBox 36">
            <a:extLst>
              <a:ext uri="{FF2B5EF4-FFF2-40B4-BE49-F238E27FC236}">
                <a16:creationId xmlns:a16="http://schemas.microsoft.com/office/drawing/2014/main" id="{8F3525D1-3AE4-43D2-8F00-CD6E4A77B21C}"/>
              </a:ext>
            </a:extLst>
          </p:cNvPr>
          <p:cNvSpPr txBox="1"/>
          <p:nvPr/>
        </p:nvSpPr>
        <p:spPr>
          <a:xfrm>
            <a:off x="903349" y="247813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2</a:t>
            </a:r>
          </a:p>
        </p:txBody>
      </p:sp>
      <p:pic>
        <p:nvPicPr>
          <p:cNvPr id="38" name="Graphic 37">
            <a:extLst>
              <a:ext uri="{FF2B5EF4-FFF2-40B4-BE49-F238E27FC236}">
                <a16:creationId xmlns:a16="http://schemas.microsoft.com/office/drawing/2014/main" id="{CDF44620-A7E6-4729-A29A-3B9A996F67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156155"/>
            <a:ext cx="591808" cy="497462"/>
          </a:xfrm>
          <a:prstGeom prst="rect">
            <a:avLst/>
          </a:prstGeom>
        </p:spPr>
      </p:pic>
      <p:sp>
        <p:nvSpPr>
          <p:cNvPr id="40" name="TextBox 39">
            <a:extLst>
              <a:ext uri="{FF2B5EF4-FFF2-40B4-BE49-F238E27FC236}">
                <a16:creationId xmlns:a16="http://schemas.microsoft.com/office/drawing/2014/main" id="{1147339E-6AF8-4FCA-8CF8-A6E6BE286189}"/>
              </a:ext>
            </a:extLst>
          </p:cNvPr>
          <p:cNvSpPr txBox="1"/>
          <p:nvPr/>
        </p:nvSpPr>
        <p:spPr>
          <a:xfrm>
            <a:off x="903349" y="313912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3</a:t>
            </a:r>
          </a:p>
        </p:txBody>
      </p:sp>
      <p:sp>
        <p:nvSpPr>
          <p:cNvPr id="41" name="TextBox 40">
            <a:extLst>
              <a:ext uri="{FF2B5EF4-FFF2-40B4-BE49-F238E27FC236}">
                <a16:creationId xmlns:a16="http://schemas.microsoft.com/office/drawing/2014/main" id="{9C97E211-D04A-4BE7-BE62-F569C06B8F2E}"/>
              </a:ext>
            </a:extLst>
          </p:cNvPr>
          <p:cNvSpPr txBox="1"/>
          <p:nvPr/>
        </p:nvSpPr>
        <p:spPr>
          <a:xfrm>
            <a:off x="912314" y="1800861"/>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1</a:t>
            </a:r>
          </a:p>
        </p:txBody>
      </p:sp>
      <p:pic>
        <p:nvPicPr>
          <p:cNvPr id="42" name="Graphic 41">
            <a:extLst>
              <a:ext uri="{FF2B5EF4-FFF2-40B4-BE49-F238E27FC236}">
                <a16:creationId xmlns:a16="http://schemas.microsoft.com/office/drawing/2014/main" id="{0C8BF3DA-5780-4E8D-86C2-E8E48529BC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805462"/>
            <a:ext cx="591808" cy="497462"/>
          </a:xfrm>
          <a:prstGeom prst="rect">
            <a:avLst/>
          </a:prstGeom>
        </p:spPr>
      </p:pic>
      <p:sp>
        <p:nvSpPr>
          <p:cNvPr id="43" name="TextBox 42">
            <a:extLst>
              <a:ext uri="{FF2B5EF4-FFF2-40B4-BE49-F238E27FC236}">
                <a16:creationId xmlns:a16="http://schemas.microsoft.com/office/drawing/2014/main" id="{C87398A0-4632-4A4B-B494-CC47666BF82E}"/>
              </a:ext>
            </a:extLst>
          </p:cNvPr>
          <p:cNvSpPr txBox="1"/>
          <p:nvPr/>
        </p:nvSpPr>
        <p:spPr>
          <a:xfrm>
            <a:off x="903349" y="3783112"/>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4</a:t>
            </a:r>
          </a:p>
        </p:txBody>
      </p:sp>
      <p:pic>
        <p:nvPicPr>
          <p:cNvPr id="44" name="Graphic 43">
            <a:extLst>
              <a:ext uri="{FF2B5EF4-FFF2-40B4-BE49-F238E27FC236}">
                <a16:creationId xmlns:a16="http://schemas.microsoft.com/office/drawing/2014/main" id="{5BA7E826-54B6-4161-8441-B915A8D246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4519450"/>
            <a:ext cx="591808" cy="497462"/>
          </a:xfrm>
          <a:prstGeom prst="rect">
            <a:avLst/>
          </a:prstGeom>
        </p:spPr>
      </p:pic>
      <p:sp>
        <p:nvSpPr>
          <p:cNvPr id="45" name="TextBox 44">
            <a:extLst>
              <a:ext uri="{FF2B5EF4-FFF2-40B4-BE49-F238E27FC236}">
                <a16:creationId xmlns:a16="http://schemas.microsoft.com/office/drawing/2014/main" id="{F43CC893-EBAC-4AA9-BB09-FCED534DC16E}"/>
              </a:ext>
            </a:extLst>
          </p:cNvPr>
          <p:cNvSpPr txBox="1"/>
          <p:nvPr/>
        </p:nvSpPr>
        <p:spPr>
          <a:xfrm>
            <a:off x="903349" y="4506065"/>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5</a:t>
            </a:r>
          </a:p>
        </p:txBody>
      </p:sp>
      <p:pic>
        <p:nvPicPr>
          <p:cNvPr id="46" name="Graphic 45">
            <a:extLst>
              <a:ext uri="{FF2B5EF4-FFF2-40B4-BE49-F238E27FC236}">
                <a16:creationId xmlns:a16="http://schemas.microsoft.com/office/drawing/2014/main" id="{8FD18F39-ED56-404B-8B63-750632B11B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1791" y="5520842"/>
            <a:ext cx="591808" cy="497462"/>
          </a:xfrm>
          <a:prstGeom prst="rect">
            <a:avLst/>
          </a:prstGeom>
        </p:spPr>
      </p:pic>
      <p:sp>
        <p:nvSpPr>
          <p:cNvPr id="47" name="TextBox 46">
            <a:extLst>
              <a:ext uri="{FF2B5EF4-FFF2-40B4-BE49-F238E27FC236}">
                <a16:creationId xmlns:a16="http://schemas.microsoft.com/office/drawing/2014/main" id="{66B39273-EC21-4A88-A363-E57B9D2EA171}"/>
              </a:ext>
            </a:extLst>
          </p:cNvPr>
          <p:cNvSpPr txBox="1"/>
          <p:nvPr/>
        </p:nvSpPr>
        <p:spPr>
          <a:xfrm>
            <a:off x="917437" y="5507457"/>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6</a:t>
            </a:r>
          </a:p>
        </p:txBody>
      </p:sp>
      <p:pic>
        <p:nvPicPr>
          <p:cNvPr id="39" name="Picture 38" descr="Icon&#10;&#10;Description automatically generated with medium confidence">
            <a:extLst>
              <a:ext uri="{FF2B5EF4-FFF2-40B4-BE49-F238E27FC236}">
                <a16:creationId xmlns:a16="http://schemas.microsoft.com/office/drawing/2014/main" id="{28E1EA1D-E35D-CC21-EC37-771241C196C9}"/>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72853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654C8978-AA67-47F2-B790-1D913D543560}"/>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909799"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Soles of the feet mindfulness exercise – Part 2</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0223" y="6125112"/>
            <a:ext cx="569175"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1534052" y="1761981"/>
            <a:ext cx="9560253" cy="4324261"/>
          </a:xfrm>
          <a:prstGeom prst="rect">
            <a:avLst/>
          </a:prstGeom>
          <a:noFill/>
        </p:spPr>
        <p:txBody>
          <a:bodyPr wrap="square" rtlCol="0">
            <a:spAutoFit/>
          </a:bodyPr>
          <a:lstStyle/>
          <a:p>
            <a:r>
              <a:rPr lang="en-GB">
                <a:solidFill>
                  <a:schemeClr val="bg1"/>
                </a:solidFill>
                <a:latin typeface="Poppins" panose="00000500000000000000" pitchFamily="2" charset="0"/>
                <a:cs typeface="Poppins" panose="00000500000000000000" pitchFamily="2" charset="0"/>
              </a:rPr>
              <a:t>Slowly, move your toes, feel your shoes covering your feet, feel the texture of your socks or hose, the curve ofyour arch, and the heels of your feet against the back of your shoes. If you do not have shoes on, feel the floor or carpet with the soles of your feet. </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Keep breathing naturally and focus on the soles of your feet until you feel calm. </a:t>
            </a:r>
          </a:p>
          <a:p>
            <a:endParaRPr lang="en-GB">
              <a:solidFill>
                <a:schemeClr val="bg1"/>
              </a:solidFill>
              <a:latin typeface="Poppins" panose="00000500000000000000" pitchFamily="2" charset="0"/>
              <a:cs typeface="Poppins" panose="00000500000000000000" pitchFamily="2" charset="0"/>
            </a:endParaRPr>
          </a:p>
          <a:p>
            <a:r>
              <a:rPr lang="en-GB">
                <a:solidFill>
                  <a:schemeClr val="bg1"/>
                </a:solidFill>
                <a:latin typeface="Poppins" panose="00000500000000000000" pitchFamily="2" charset="0"/>
                <a:cs typeface="Poppins" panose="00000500000000000000" pitchFamily="2" charset="0"/>
              </a:rPr>
              <a:t>Practice this mindfulness exercise until you can use it wherever you are and whenever an incident occurs that may lead you to being verbally or physically aggressive.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Remember, that once you are calm, you can walk away from the incident or situation with a smile on your face because you controlled your anger. Alternatively, if you need to, you can respond to the incident or situation with a calm and clear mind without verbal threats or physical aggression.</a:t>
            </a:r>
          </a:p>
        </p:txBody>
      </p:sp>
      <p:cxnSp>
        <p:nvCxnSpPr>
          <p:cNvPr id="21" name="Straight Connector 20">
            <a:extLst>
              <a:ext uri="{FF2B5EF4-FFF2-40B4-BE49-F238E27FC236}">
                <a16:creationId xmlns:a16="http://schemas.microsoft.com/office/drawing/2014/main" id="{1F55F889-F245-4899-BCB2-085F1D400CC0}"/>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A4DF27B-A114-4ED6-B99C-2E80EE69BF0B}"/>
              </a:ext>
            </a:extLst>
          </p:cNvPr>
          <p:cNvGrpSpPr/>
          <p:nvPr/>
        </p:nvGrpSpPr>
        <p:grpSpPr>
          <a:xfrm>
            <a:off x="10754961" y="-846675"/>
            <a:ext cx="3573814" cy="2428875"/>
            <a:chOff x="10754961" y="-846675"/>
            <a:chExt cx="3573814" cy="2428875"/>
          </a:xfrm>
        </p:grpSpPr>
        <p:pic>
          <p:nvPicPr>
            <p:cNvPr id="23" name="Graphic 22">
              <a:extLst>
                <a:ext uri="{FF2B5EF4-FFF2-40B4-BE49-F238E27FC236}">
                  <a16:creationId xmlns:a16="http://schemas.microsoft.com/office/drawing/2014/main" id="{0FB07C95-DAC1-4196-BD06-890A63A6C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E2B072D8-6CCA-4448-AE80-71D4D60EE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6" name="Graphic 25">
              <a:extLst>
                <a:ext uri="{FF2B5EF4-FFF2-40B4-BE49-F238E27FC236}">
                  <a16:creationId xmlns:a16="http://schemas.microsoft.com/office/drawing/2014/main" id="{ABC9ADD6-F041-46CD-B57B-0BAAD52CC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27" name="Graphic 26">
              <a:extLst>
                <a:ext uri="{FF2B5EF4-FFF2-40B4-BE49-F238E27FC236}">
                  <a16:creationId xmlns:a16="http://schemas.microsoft.com/office/drawing/2014/main" id="{4BE60B72-E499-4173-AADC-6CC8DAB8E9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28" name="Group 27">
            <a:extLst>
              <a:ext uri="{FF2B5EF4-FFF2-40B4-BE49-F238E27FC236}">
                <a16:creationId xmlns:a16="http://schemas.microsoft.com/office/drawing/2014/main" id="{A5EC4586-25E8-4D1D-ABBA-2B4FAA7A58AF}"/>
              </a:ext>
            </a:extLst>
          </p:cNvPr>
          <p:cNvGrpSpPr/>
          <p:nvPr/>
        </p:nvGrpSpPr>
        <p:grpSpPr>
          <a:xfrm rot="10800000">
            <a:off x="-2127765" y="5554213"/>
            <a:ext cx="3121807" cy="2121677"/>
            <a:chOff x="10754961" y="-846675"/>
            <a:chExt cx="3573814" cy="2428875"/>
          </a:xfrm>
        </p:grpSpPr>
        <p:pic>
          <p:nvPicPr>
            <p:cNvPr id="30" name="Graphic 29">
              <a:extLst>
                <a:ext uri="{FF2B5EF4-FFF2-40B4-BE49-F238E27FC236}">
                  <a16:creationId xmlns:a16="http://schemas.microsoft.com/office/drawing/2014/main" id="{9C307577-CF15-42A3-8C10-0A93D6A5C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1" name="Graphic 30">
              <a:extLst>
                <a:ext uri="{FF2B5EF4-FFF2-40B4-BE49-F238E27FC236}">
                  <a16:creationId xmlns:a16="http://schemas.microsoft.com/office/drawing/2014/main" id="{5677EBC0-1799-440C-9CD3-1C4E142FCC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2" name="Graphic 31">
              <a:extLst>
                <a:ext uri="{FF2B5EF4-FFF2-40B4-BE49-F238E27FC236}">
                  <a16:creationId xmlns:a16="http://schemas.microsoft.com/office/drawing/2014/main" id="{3C63161A-3311-43B8-AB1B-0CF6346BFA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3" name="Graphic 32">
              <a:extLst>
                <a:ext uri="{FF2B5EF4-FFF2-40B4-BE49-F238E27FC236}">
                  <a16:creationId xmlns:a16="http://schemas.microsoft.com/office/drawing/2014/main" id="{1F607AFF-21B8-48E4-A42E-D1D0ED46E9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pic>
        <p:nvPicPr>
          <p:cNvPr id="3" name="Graphic 2">
            <a:extLst>
              <a:ext uri="{FF2B5EF4-FFF2-40B4-BE49-F238E27FC236}">
                <a16:creationId xmlns:a16="http://schemas.microsoft.com/office/drawing/2014/main" id="{8C41716E-E4AC-4982-AD4B-F6A3F3CE7B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1814584"/>
            <a:ext cx="591808" cy="497462"/>
          </a:xfrm>
          <a:prstGeom prst="rect">
            <a:avLst/>
          </a:prstGeom>
        </p:spPr>
      </p:pic>
      <p:pic>
        <p:nvPicPr>
          <p:cNvPr id="36" name="Graphic 35">
            <a:extLst>
              <a:ext uri="{FF2B5EF4-FFF2-40B4-BE49-F238E27FC236}">
                <a16:creationId xmlns:a16="http://schemas.microsoft.com/office/drawing/2014/main" id="{271F3934-B3AD-48D8-ADAB-48F49AAEAF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079269"/>
            <a:ext cx="591808" cy="497462"/>
          </a:xfrm>
          <a:prstGeom prst="rect">
            <a:avLst/>
          </a:prstGeom>
        </p:spPr>
      </p:pic>
      <p:sp>
        <p:nvSpPr>
          <p:cNvPr id="37" name="TextBox 36">
            <a:extLst>
              <a:ext uri="{FF2B5EF4-FFF2-40B4-BE49-F238E27FC236}">
                <a16:creationId xmlns:a16="http://schemas.microsoft.com/office/drawing/2014/main" id="{8F3525D1-3AE4-43D2-8F00-CD6E4A77B21C}"/>
              </a:ext>
            </a:extLst>
          </p:cNvPr>
          <p:cNvSpPr txBox="1"/>
          <p:nvPr/>
        </p:nvSpPr>
        <p:spPr>
          <a:xfrm>
            <a:off x="903349" y="306233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8</a:t>
            </a:r>
          </a:p>
        </p:txBody>
      </p:sp>
      <p:pic>
        <p:nvPicPr>
          <p:cNvPr id="38" name="Graphic 37">
            <a:extLst>
              <a:ext uri="{FF2B5EF4-FFF2-40B4-BE49-F238E27FC236}">
                <a16:creationId xmlns:a16="http://schemas.microsoft.com/office/drawing/2014/main" id="{CDF44620-A7E6-4729-A29A-3B9A996F67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702255"/>
            <a:ext cx="591808" cy="497462"/>
          </a:xfrm>
          <a:prstGeom prst="rect">
            <a:avLst/>
          </a:prstGeom>
        </p:spPr>
      </p:pic>
      <p:sp>
        <p:nvSpPr>
          <p:cNvPr id="40" name="TextBox 39">
            <a:extLst>
              <a:ext uri="{FF2B5EF4-FFF2-40B4-BE49-F238E27FC236}">
                <a16:creationId xmlns:a16="http://schemas.microsoft.com/office/drawing/2014/main" id="{1147339E-6AF8-4FCA-8CF8-A6E6BE286189}"/>
              </a:ext>
            </a:extLst>
          </p:cNvPr>
          <p:cNvSpPr txBox="1"/>
          <p:nvPr/>
        </p:nvSpPr>
        <p:spPr>
          <a:xfrm>
            <a:off x="903349" y="368522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9</a:t>
            </a:r>
          </a:p>
        </p:txBody>
      </p:sp>
      <p:sp>
        <p:nvSpPr>
          <p:cNvPr id="41" name="TextBox 40">
            <a:extLst>
              <a:ext uri="{FF2B5EF4-FFF2-40B4-BE49-F238E27FC236}">
                <a16:creationId xmlns:a16="http://schemas.microsoft.com/office/drawing/2014/main" id="{9C97E211-D04A-4BE7-BE62-F569C06B8F2E}"/>
              </a:ext>
            </a:extLst>
          </p:cNvPr>
          <p:cNvSpPr txBox="1"/>
          <p:nvPr/>
        </p:nvSpPr>
        <p:spPr>
          <a:xfrm>
            <a:off x="912314" y="1800861"/>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7</a:t>
            </a:r>
          </a:p>
        </p:txBody>
      </p:sp>
      <p:pic>
        <p:nvPicPr>
          <p:cNvPr id="42" name="Graphic 41">
            <a:extLst>
              <a:ext uri="{FF2B5EF4-FFF2-40B4-BE49-F238E27FC236}">
                <a16:creationId xmlns:a16="http://schemas.microsoft.com/office/drawing/2014/main" id="{0C8BF3DA-5780-4E8D-86C2-E8E48529BC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4808746"/>
            <a:ext cx="591808" cy="497462"/>
          </a:xfrm>
          <a:prstGeom prst="rect">
            <a:avLst/>
          </a:prstGeom>
        </p:spPr>
      </p:pic>
      <p:sp>
        <p:nvSpPr>
          <p:cNvPr id="43" name="TextBox 42">
            <a:extLst>
              <a:ext uri="{FF2B5EF4-FFF2-40B4-BE49-F238E27FC236}">
                <a16:creationId xmlns:a16="http://schemas.microsoft.com/office/drawing/2014/main" id="{C87398A0-4632-4A4B-B494-CC47666BF82E}"/>
              </a:ext>
            </a:extLst>
          </p:cNvPr>
          <p:cNvSpPr txBox="1"/>
          <p:nvPr/>
        </p:nvSpPr>
        <p:spPr>
          <a:xfrm>
            <a:off x="761992" y="4803814"/>
            <a:ext cx="626786" cy="393104"/>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10</a:t>
            </a:r>
          </a:p>
        </p:txBody>
      </p:sp>
      <p:pic>
        <p:nvPicPr>
          <p:cNvPr id="39" name="Picture 38" descr="Icon&#10;&#10;Description automatically generated with medium confidence">
            <a:extLst>
              <a:ext uri="{FF2B5EF4-FFF2-40B4-BE49-F238E27FC236}">
                <a16:creationId xmlns:a16="http://schemas.microsoft.com/office/drawing/2014/main" id="{7A078F48-CD95-5C37-DD16-85CD47A2725C}"/>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99743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How can we manage our emotions?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5924" y="5291171"/>
            <a:ext cx="2845329" cy="478812"/>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0373BD67-7966-4EC2-9FB6-9428E00AB2AE}"/>
              </a:ext>
            </a:extLst>
          </p:cNvPr>
          <p:cNvPicPr>
            <a:picLocks noChangeAspect="1"/>
          </p:cNvPicPr>
          <p:nvPr/>
        </p:nvPicPr>
        <p:blipFill>
          <a:blip r:embed="rId4"/>
          <a:stretch>
            <a:fillRect/>
          </a:stretch>
        </p:blipFill>
        <p:spPr>
          <a:xfrm>
            <a:off x="10943824" y="6040589"/>
            <a:ext cx="640258" cy="554890"/>
          </a:xfrm>
          <a:prstGeom prst="rect">
            <a:avLst/>
          </a:prstGeom>
        </p:spPr>
      </p:pic>
      <p:grpSp>
        <p:nvGrpSpPr>
          <p:cNvPr id="28" name="Group 27">
            <a:extLst>
              <a:ext uri="{FF2B5EF4-FFF2-40B4-BE49-F238E27FC236}">
                <a16:creationId xmlns:a16="http://schemas.microsoft.com/office/drawing/2014/main" id="{90562AD2-D4F9-444C-AA5F-E886B5F9D2B0}"/>
              </a:ext>
            </a:extLst>
          </p:cNvPr>
          <p:cNvGrpSpPr/>
          <p:nvPr/>
        </p:nvGrpSpPr>
        <p:grpSpPr>
          <a:xfrm>
            <a:off x="10754961" y="-846675"/>
            <a:ext cx="3573814" cy="2428875"/>
            <a:chOff x="10754961" y="-846675"/>
            <a:chExt cx="3573814" cy="2428875"/>
          </a:xfrm>
        </p:grpSpPr>
        <p:pic>
          <p:nvPicPr>
            <p:cNvPr id="29" name="Graphic 28">
              <a:extLst>
                <a:ext uri="{FF2B5EF4-FFF2-40B4-BE49-F238E27FC236}">
                  <a16:creationId xmlns:a16="http://schemas.microsoft.com/office/drawing/2014/main" id="{5D44C5CC-4BD7-4D81-8EF5-76D187B4C3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1E1A3E36-9DDB-415A-84B1-18312CF8F0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AB62312-BF46-4517-8DEF-030646C76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9F55D27D-F8F2-4823-B7F0-8679D76BF0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FA7938CE-7E0D-4417-9FD1-85EDB6BA4868}"/>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90CF2483-7E63-4614-BA0B-E1ED18515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0A0FFBC7-68E9-4AEC-970B-A9A4561F27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9B7C2D29-1E09-4024-A528-769BE39E8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48B53D80-5F69-4F41-A4D8-B327B40B52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40" name="Picture 39" descr="Icon&#10;&#10;Description automatically generated with medium confidence">
            <a:extLst>
              <a:ext uri="{FF2B5EF4-FFF2-40B4-BE49-F238E27FC236}">
                <a16:creationId xmlns:a16="http://schemas.microsoft.com/office/drawing/2014/main" id="{DFC9FB53-870B-3522-9B53-33AD7B008E37}"/>
              </a:ext>
            </a:extLst>
          </p:cNvPr>
          <p:cNvPicPr>
            <a:picLocks noChangeAspect="1"/>
          </p:cNvPicPr>
          <p:nvPr/>
        </p:nvPicPr>
        <p:blipFill>
          <a:blip r:embed="rId13"/>
          <a:stretch>
            <a:fillRect/>
          </a:stretch>
        </p:blipFill>
        <p:spPr>
          <a:xfrm>
            <a:off x="10401292" y="213517"/>
            <a:ext cx="1450596" cy="40104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A161C76-35D2-371D-CD43-CFC2C34B5F27}"/>
              </a:ext>
            </a:extLst>
          </p:cNvPr>
          <p:cNvPicPr>
            <a:picLocks noChangeAspect="1"/>
          </p:cNvPicPr>
          <p:nvPr/>
        </p:nvPicPr>
        <p:blipFill>
          <a:blip r:embed="rId14"/>
          <a:stretch>
            <a:fillRect/>
          </a:stretch>
        </p:blipFill>
        <p:spPr>
          <a:xfrm>
            <a:off x="672602" y="1417725"/>
            <a:ext cx="10917880" cy="4583770"/>
          </a:xfrm>
          <a:prstGeom prst="rect">
            <a:avLst/>
          </a:prstGeom>
        </p:spPr>
      </p:pic>
    </p:spTree>
    <p:extLst>
      <p:ext uri="{BB962C8B-B14F-4D97-AF65-F5344CB8AC3E}">
        <p14:creationId xmlns:p14="http://schemas.microsoft.com/office/powerpoint/2010/main" val="126546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accessory&#10;&#10;Description automatically generated">
            <a:extLst>
              <a:ext uri="{FF2B5EF4-FFF2-40B4-BE49-F238E27FC236}">
                <a16:creationId xmlns:a16="http://schemas.microsoft.com/office/drawing/2014/main" id="{28579454-8725-4E41-BD20-3A892BBD4CF7}"/>
              </a:ext>
            </a:extLst>
          </p:cNvPr>
          <p:cNvPicPr>
            <a:picLocks noChangeAspect="1"/>
          </p:cNvPicPr>
          <p:nvPr/>
        </p:nvPicPr>
        <p:blipFill>
          <a:blip r:embed="rId3"/>
          <a:stretch>
            <a:fillRect/>
          </a:stretch>
        </p:blipFill>
        <p:spPr>
          <a:xfrm>
            <a:off x="0" y="-53790"/>
            <a:ext cx="12192000" cy="6991932"/>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16</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91866" y="1958178"/>
            <a:ext cx="5473700" cy="2631490"/>
          </a:xfrm>
          <a:prstGeom prst="rect">
            <a:avLst/>
          </a:prstGeom>
          <a:noFill/>
        </p:spPr>
        <p:txBody>
          <a:bodyPr wrap="square" rtlCol="0">
            <a:spAutoFit/>
          </a:bodyPr>
          <a:lstStyle/>
          <a:p>
            <a:r>
              <a:rPr lang="en-GB" sz="5500" b="1">
                <a:solidFill>
                  <a:srgbClr val="FFCC66"/>
                </a:solidFill>
                <a:latin typeface="Zona Pro" panose="02010503040002020004" pitchFamily="50" charset="0"/>
              </a:rPr>
              <a:t>This is the end of Lesson 2.</a:t>
            </a:r>
          </a:p>
          <a:p>
            <a:r>
              <a:rPr lang="en-GB" sz="5500" b="1">
                <a:solidFill>
                  <a:srgbClr val="FFCC66"/>
                </a:solidFill>
                <a:latin typeface="Zona Pro" panose="02010503040002020004" pitchFamily="50" charset="0"/>
              </a:rPr>
              <a:t>Great work!</a:t>
            </a:r>
          </a:p>
        </p:txBody>
      </p:sp>
      <p:pic>
        <p:nvPicPr>
          <p:cNvPr id="14" name="Graphic 13">
            <a:extLst>
              <a:ext uri="{FF2B5EF4-FFF2-40B4-BE49-F238E27FC236}">
                <a16:creationId xmlns:a16="http://schemas.microsoft.com/office/drawing/2014/main" id="{CEAD0977-46DE-4450-8C13-B88BB197F5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8848" y="1231012"/>
            <a:ext cx="4172437" cy="4787496"/>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26D7DEFA-3913-BACB-1CC6-48720B93386B}"/>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ccessory&#10;&#10;Description automatically generated">
            <a:extLst>
              <a:ext uri="{FF2B5EF4-FFF2-40B4-BE49-F238E27FC236}">
                <a16:creationId xmlns:a16="http://schemas.microsoft.com/office/drawing/2014/main" id="{B0EFB74A-7748-43B9-8846-48B52AB7E2F9}"/>
              </a:ext>
            </a:extLst>
          </p:cNvPr>
          <p:cNvPicPr>
            <a:picLocks noChangeAspect="1"/>
          </p:cNvPicPr>
          <p:nvPr/>
        </p:nvPicPr>
        <p:blipFill>
          <a:blip r:embed="rId3"/>
          <a:stretch>
            <a:fillRect/>
          </a:stretch>
        </p:blipFill>
        <p:spPr>
          <a:xfrm>
            <a:off x="0" y="-53790"/>
            <a:ext cx="12192000" cy="6991932"/>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3" name="TextBox 22">
            <a:extLst>
              <a:ext uri="{FF2B5EF4-FFF2-40B4-BE49-F238E27FC236}">
                <a16:creationId xmlns:a16="http://schemas.microsoft.com/office/drawing/2014/main" id="{24E4C0E4-E626-4D64-9BDC-644612656308}"/>
              </a:ext>
            </a:extLst>
          </p:cNvPr>
          <p:cNvSpPr txBox="1"/>
          <p:nvPr/>
        </p:nvSpPr>
        <p:spPr>
          <a:xfrm>
            <a:off x="981075" y="4135572"/>
            <a:ext cx="6115050" cy="646331"/>
          </a:xfrm>
          <a:prstGeom prst="rect">
            <a:avLst/>
          </a:prstGeom>
          <a:noFill/>
        </p:spPr>
        <p:txBody>
          <a:bodyPr wrap="square">
            <a:spAutoFit/>
          </a:bodyPr>
          <a:lstStyle/>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744620"/>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32" name="TextBox 31">
            <a:extLst>
              <a:ext uri="{FF2B5EF4-FFF2-40B4-BE49-F238E27FC236}">
                <a16:creationId xmlns:a16="http://schemas.microsoft.com/office/drawing/2014/main" id="{B5FB7237-58FD-454A-86B5-F86C1442BC64}"/>
              </a:ext>
            </a:extLst>
          </p:cNvPr>
          <p:cNvSpPr txBox="1"/>
          <p:nvPr/>
        </p:nvSpPr>
        <p:spPr>
          <a:xfrm>
            <a:off x="804499" y="4715717"/>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a:solidFill>
                  <a:srgbClr val="FFCC66"/>
                </a:solidFill>
                <a:latin typeface="Zona Pro" panose="02010503040002020004" pitchFamily="50" charset="0"/>
              </a:rPr>
              <a:t>Lesson 2</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Emotions</a:t>
            </a: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n-AU" sz="2800" dirty="0">
                <a:solidFill>
                  <a:srgbClr val="FFCC66"/>
                </a:solidFill>
                <a:latin typeface="Zona Pro" panose="02010503040002020004" pitchFamily="50" charset="0"/>
              </a:rPr>
              <a:t>Lesson aims:</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3" name="Graphic 2">
            <a:extLst>
              <a:ext uri="{FF2B5EF4-FFF2-40B4-BE49-F238E27FC236}">
                <a16:creationId xmlns:a16="http://schemas.microsoft.com/office/drawing/2014/main" id="{3AB51E63-EC1F-4EEC-8A8B-F4E12880C4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08848" y="1231012"/>
            <a:ext cx="4172437" cy="4787496"/>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D14A6131-2AFD-8D20-31DE-C495F1B5C9D6}"/>
              </a:ext>
            </a:extLst>
          </p:cNvPr>
          <p:cNvPicPr>
            <a:picLocks noChangeAspect="1"/>
          </p:cNvPicPr>
          <p:nvPr/>
        </p:nvPicPr>
        <p:blipFill>
          <a:blip r:embed="rId15"/>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3C6BDB1E-030F-1D5C-F385-FDF031330B4C}"/>
              </a:ext>
            </a:extLst>
          </p:cNvPr>
          <p:cNvSpPr txBox="1"/>
          <p:nvPr/>
        </p:nvSpPr>
        <p:spPr>
          <a:xfrm>
            <a:off x="1551310" y="4743253"/>
            <a:ext cx="3896729" cy="1477328"/>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Discover emotion management strategies.</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BA4F5444-48C1-308E-18A7-931F15BFAE11}"/>
              </a:ext>
            </a:extLst>
          </p:cNvPr>
          <p:cNvSpPr txBox="1"/>
          <p:nvPr/>
        </p:nvSpPr>
        <p:spPr>
          <a:xfrm>
            <a:off x="1551310" y="3718679"/>
            <a:ext cx="4125326" cy="1477328"/>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Discover more about recognising different types of emotions.</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461665"/>
          </a:xfrm>
          <a:prstGeom prst="rect">
            <a:avLst/>
          </a:prstGeom>
          <a:noFill/>
        </p:spPr>
        <p:txBody>
          <a:bodyPr wrap="square" rtlCol="0">
            <a:spAutoFit/>
          </a:bodyPr>
          <a:lstStyle/>
          <a:p>
            <a:r>
              <a:rPr lang="en-AU" sz="2400" b="1" dirty="0">
                <a:solidFill>
                  <a:srgbClr val="FFCC66"/>
                </a:solidFill>
                <a:latin typeface="Zona Pro" panose="02010503040002020004" pitchFamily="50" charset="0"/>
              </a:rPr>
              <a:t>Part 1 – Review content from last week</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2431435"/>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Who can remember what we </a:t>
            </a:r>
            <a:r>
              <a:rPr lang="en-GB" sz="1900" b="1" dirty="0">
                <a:solidFill>
                  <a:srgbClr val="FFCC66"/>
                </a:solidFill>
                <a:latin typeface="Poppins" panose="00000500000000000000" pitchFamily="2" charset="0"/>
                <a:cs typeface="Poppins" panose="00000500000000000000" pitchFamily="2" charset="0"/>
              </a:rPr>
              <a:t>discussed</a:t>
            </a:r>
            <a:r>
              <a:rPr lang="en-GB" sz="1900" dirty="0">
                <a:solidFill>
                  <a:schemeClr val="bg1"/>
                </a:solidFill>
                <a:latin typeface="Poppins" panose="00000500000000000000" pitchFamily="2" charset="0"/>
                <a:cs typeface="Poppins" panose="00000500000000000000" pitchFamily="2" charset="0"/>
              </a:rPr>
              <a:t> last lesson in our groups?</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In our session today, we will talk more about </a:t>
            </a:r>
            <a:r>
              <a:rPr lang="en-GB" sz="1900" b="1" dirty="0">
                <a:solidFill>
                  <a:srgbClr val="FFCC66"/>
                </a:solidFill>
                <a:latin typeface="Poppins" panose="00000500000000000000" pitchFamily="2" charset="0"/>
                <a:cs typeface="Poppins" panose="00000500000000000000" pitchFamily="2" charset="0"/>
              </a:rPr>
              <a:t>emotions and feelings</a:t>
            </a:r>
            <a:r>
              <a:rPr lang="en-GB" sz="1900" dirty="0">
                <a:solidFill>
                  <a:schemeClr val="bg1"/>
                </a:solidFill>
                <a:latin typeface="Poppins" panose="00000500000000000000" pitchFamily="2" charset="0"/>
                <a:cs typeface="Poppins" panose="00000500000000000000" pitchFamily="2" charset="0"/>
              </a:rPr>
              <a:t>. </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Lets get ready to look at the </a:t>
            </a:r>
            <a:r>
              <a:rPr lang="en-GB" sz="1900" b="1" dirty="0">
                <a:solidFill>
                  <a:srgbClr val="FFCC66"/>
                </a:solidFill>
                <a:latin typeface="Poppins" panose="00000500000000000000" pitchFamily="2" charset="0"/>
                <a:cs typeface="Poppins" panose="00000500000000000000" pitchFamily="2" charset="0"/>
              </a:rPr>
              <a:t>animation</a:t>
            </a:r>
            <a:r>
              <a:rPr lang="en-GB" sz="1900" dirty="0">
                <a:solidFill>
                  <a:schemeClr val="bg1"/>
                </a:solidFill>
                <a:latin typeface="Poppins" panose="00000500000000000000" pitchFamily="2" charset="0"/>
                <a:cs typeface="Poppins" panose="00000500000000000000" pitchFamily="2" charset="0"/>
              </a:rPr>
              <a:t>!</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FD1FC040-AEDD-4A09-B091-37F02EF966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0600" y="1204569"/>
            <a:ext cx="2895627" cy="4286183"/>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79615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18" name="TextBox 19">
            <a:extLst>
              <a:ext uri="{FF2B5EF4-FFF2-40B4-BE49-F238E27FC236}">
                <a16:creationId xmlns:a16="http://schemas.microsoft.com/office/drawing/2014/main" id="{59E334EB-F8C6-AC70-C742-EAD557E7CDD0}"/>
              </a:ext>
            </a:extLst>
          </p:cNvPr>
          <p:cNvSpPr txBox="1"/>
          <p:nvPr/>
        </p:nvSpPr>
        <p:spPr>
          <a:xfrm>
            <a:off x="1280822" y="6194171"/>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dirty="0">
                <a:solidFill>
                  <a:srgbClr val="FFCC66"/>
                </a:solidFill>
                <a:latin typeface="Zona Pro" panose="02010503040002020004" pitchFamily="50" charset="0"/>
              </a:rPr>
              <a:t>Hover your mouse over the video to view play settings. Otherwise, download from the website.</a:t>
            </a:r>
          </a:p>
        </p:txBody>
      </p:sp>
      <p:sp>
        <p:nvSpPr>
          <p:cNvPr id="3" name="TextBox 2">
            <a:extLst>
              <a:ext uri="{FF2B5EF4-FFF2-40B4-BE49-F238E27FC236}">
                <a16:creationId xmlns:a16="http://schemas.microsoft.com/office/drawing/2014/main" id="{84DD52B9-DBA4-849C-0AAB-CC69E8298AD4}"/>
              </a:ext>
            </a:extLst>
          </p:cNvPr>
          <p:cNvSpPr txBox="1"/>
          <p:nvPr/>
        </p:nvSpPr>
        <p:spPr>
          <a:xfrm>
            <a:off x="1046514" y="47005"/>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Part 2 – Watch the animation</a:t>
            </a:r>
          </a:p>
        </p:txBody>
      </p:sp>
      <p:pic>
        <p:nvPicPr>
          <p:cNvPr id="5" name="BigTalks_Schools_Lesson02_Icecream">
            <a:hlinkClick r:id="" action="ppaction://media"/>
            <a:extLst>
              <a:ext uri="{FF2B5EF4-FFF2-40B4-BE49-F238E27FC236}">
                <a16:creationId xmlns:a16="http://schemas.microsoft.com/office/drawing/2014/main" id="{9D31642A-7372-852B-4788-D20683DFD8C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54923" y="651193"/>
            <a:ext cx="9717381" cy="5466027"/>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Question Time</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3308598"/>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Now we will brainstorm about the animation.</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How is the peep </a:t>
            </a:r>
            <a:r>
              <a:rPr lang="en-GB" sz="1900" b="1" dirty="0">
                <a:solidFill>
                  <a:srgbClr val="FFCC66"/>
                </a:solidFill>
                <a:latin typeface="Poppins" panose="00000500000000000000" pitchFamily="2" charset="0"/>
                <a:cs typeface="Poppins" panose="00000500000000000000" pitchFamily="2" charset="0"/>
              </a:rPr>
              <a:t>feeling</a:t>
            </a:r>
            <a:r>
              <a:rPr lang="en-GB" sz="1900" dirty="0">
                <a:solidFill>
                  <a:schemeClr val="bg1"/>
                </a:solidFill>
                <a:latin typeface="Poppins" panose="00000500000000000000" pitchFamily="2" charset="0"/>
                <a:cs typeface="Poppins" panose="00000500000000000000" pitchFamily="2" charset="0"/>
              </a:rPr>
              <a:t> having dropped his </a:t>
            </a:r>
            <a:r>
              <a:rPr lang="en-GB" sz="1900" dirty="0" err="1">
                <a:solidFill>
                  <a:schemeClr val="bg1"/>
                </a:solidFill>
                <a:latin typeface="Poppins" panose="00000500000000000000" pitchFamily="2" charset="0"/>
                <a:cs typeface="Poppins" panose="00000500000000000000" pitchFamily="2" charset="0"/>
              </a:rPr>
              <a:t>icecream</a:t>
            </a:r>
            <a:r>
              <a:rPr lang="en-GB" sz="1900" dirty="0">
                <a:solidFill>
                  <a:schemeClr val="bg1"/>
                </a:solidFill>
                <a:latin typeface="Poppins" panose="00000500000000000000" pitchFamily="2" charset="0"/>
                <a:cs typeface="Poppins" panose="00000500000000000000" pitchFamily="2" charset="0"/>
              </a:rPr>
              <a:t>?</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Which of these feelings are </a:t>
            </a:r>
            <a:r>
              <a:rPr lang="en-GB" sz="1900" b="1" dirty="0">
                <a:solidFill>
                  <a:srgbClr val="FFCC66"/>
                </a:solidFill>
                <a:latin typeface="Poppins" panose="00000500000000000000" pitchFamily="2" charset="0"/>
                <a:cs typeface="Poppins" panose="00000500000000000000" pitchFamily="2" charset="0"/>
              </a:rPr>
              <a:t>positive</a:t>
            </a:r>
            <a:r>
              <a:rPr lang="en-GB" sz="1900" dirty="0">
                <a:solidFill>
                  <a:schemeClr val="bg1"/>
                </a:solidFill>
                <a:latin typeface="Poppins" panose="00000500000000000000" pitchFamily="2" charset="0"/>
                <a:cs typeface="Poppins" panose="00000500000000000000" pitchFamily="2" charset="0"/>
              </a:rPr>
              <a:t> emotions?</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Which of the feelings are </a:t>
            </a:r>
            <a:r>
              <a:rPr lang="en-GB" sz="1900" b="1" dirty="0">
                <a:solidFill>
                  <a:srgbClr val="FFCC66"/>
                </a:solidFill>
                <a:latin typeface="Poppins" panose="00000500000000000000" pitchFamily="2" charset="0"/>
                <a:cs typeface="Poppins" panose="00000500000000000000" pitchFamily="2" charset="0"/>
              </a:rPr>
              <a:t>negative</a:t>
            </a:r>
            <a:r>
              <a:rPr lang="en-GB" sz="1900" dirty="0">
                <a:solidFill>
                  <a:schemeClr val="bg1"/>
                </a:solidFill>
                <a:latin typeface="Poppins" panose="00000500000000000000" pitchFamily="2" charset="0"/>
                <a:cs typeface="Poppins" panose="00000500000000000000" pitchFamily="2" charset="0"/>
              </a:rPr>
              <a:t> emotions?</a:t>
            </a:r>
          </a:p>
        </p:txBody>
      </p:sp>
      <p:pic>
        <p:nvPicPr>
          <p:cNvPr id="3" name="Graphic 2">
            <a:extLst>
              <a:ext uri="{FF2B5EF4-FFF2-40B4-BE49-F238E27FC236}">
                <a16:creationId xmlns:a16="http://schemas.microsoft.com/office/drawing/2014/main" id="{7C5BF4EB-FDAD-4A86-8E35-BFA4558F53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90127">
            <a:off x="9922323" y="1774738"/>
            <a:ext cx="1162050" cy="2266950"/>
          </a:xfrm>
          <a:prstGeom prst="rect">
            <a:avLst/>
          </a:prstGeom>
        </p:spPr>
      </p:pic>
      <p:pic>
        <p:nvPicPr>
          <p:cNvPr id="14" name="Graphic 13">
            <a:extLst>
              <a:ext uri="{FF2B5EF4-FFF2-40B4-BE49-F238E27FC236}">
                <a16:creationId xmlns:a16="http://schemas.microsoft.com/office/drawing/2014/main" id="{74E5D1E5-DEF0-468F-B6A1-B299ECDE17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682667">
            <a:off x="9049503" y="1299496"/>
            <a:ext cx="1840439" cy="1257443"/>
          </a:xfrm>
          <a:prstGeom prst="rect">
            <a:avLst/>
          </a:prstGeom>
        </p:spPr>
      </p:pic>
      <p:pic>
        <p:nvPicPr>
          <p:cNvPr id="17" name="Graphic 16">
            <a:extLst>
              <a:ext uri="{FF2B5EF4-FFF2-40B4-BE49-F238E27FC236}">
                <a16:creationId xmlns:a16="http://schemas.microsoft.com/office/drawing/2014/main" id="{526742CE-BA04-45B4-82C6-16DA96D073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10599" y="5291171"/>
            <a:ext cx="2389095" cy="478812"/>
          </a:xfrm>
          <a:prstGeom prst="rect">
            <a:avLst/>
          </a:prstGeom>
        </p:spPr>
      </p:pic>
      <p:pic>
        <p:nvPicPr>
          <p:cNvPr id="7" name="Graphic 6">
            <a:extLst>
              <a:ext uri="{FF2B5EF4-FFF2-40B4-BE49-F238E27FC236}">
                <a16:creationId xmlns:a16="http://schemas.microsoft.com/office/drawing/2014/main" id="{78134775-8E01-4A62-AC06-8ABAB4A789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06595" y="4650005"/>
            <a:ext cx="2200275" cy="1038225"/>
          </a:xfrm>
          <a:prstGeom prst="rect">
            <a:avLst/>
          </a:prstGeom>
        </p:spPr>
      </p:pic>
      <p:pic>
        <p:nvPicPr>
          <p:cNvPr id="9" name="Graphic 8">
            <a:extLst>
              <a:ext uri="{FF2B5EF4-FFF2-40B4-BE49-F238E27FC236}">
                <a16:creationId xmlns:a16="http://schemas.microsoft.com/office/drawing/2014/main" id="{F4802E29-79DD-49D6-9B5D-F83C12FEF9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52351" y="2988153"/>
            <a:ext cx="296894" cy="46344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6964677D-AB0F-7464-63A7-6BF36A72DA82}"/>
              </a:ext>
            </a:extLst>
          </p:cNvPr>
          <p:cNvPicPr>
            <a:picLocks noChangeAspect="1"/>
          </p:cNvPicPr>
          <p:nvPr/>
        </p:nvPicPr>
        <p:blipFill>
          <a:blip r:embed="rId17"/>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3495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969496"/>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Next, we will explore </a:t>
            </a:r>
            <a:r>
              <a:rPr lang="en-GB" sz="1900" b="1" dirty="0">
                <a:solidFill>
                  <a:srgbClr val="FFCC66"/>
                </a:solidFill>
                <a:latin typeface="Poppins" panose="00000500000000000000" pitchFamily="2" charset="0"/>
                <a:cs typeface="Poppins" panose="00000500000000000000" pitchFamily="2" charset="0"/>
              </a:rPr>
              <a:t>class activities </a:t>
            </a:r>
            <a:r>
              <a:rPr lang="en-GB" sz="1900" dirty="0">
                <a:solidFill>
                  <a:schemeClr val="bg1"/>
                </a:solidFill>
                <a:latin typeface="Poppins" panose="00000500000000000000" pitchFamily="2" charset="0"/>
                <a:cs typeface="Poppins" panose="00000500000000000000" pitchFamily="2" charset="0"/>
              </a:rPr>
              <a:t>relating to emotions and feelings.</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Part 3 - Activities</a:t>
            </a:r>
          </a:p>
        </p:txBody>
      </p:sp>
      <p:pic>
        <p:nvPicPr>
          <p:cNvPr id="8" name="Graphic 7">
            <a:extLst>
              <a:ext uri="{FF2B5EF4-FFF2-40B4-BE49-F238E27FC236}">
                <a16:creationId xmlns:a16="http://schemas.microsoft.com/office/drawing/2014/main" id="{78883AE9-BDEB-F959-145E-3439B87893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600" y="1204569"/>
            <a:ext cx="2895627" cy="4286183"/>
          </a:xfrm>
          <a:prstGeom prst="rect">
            <a:avLst/>
          </a:prstGeom>
        </p:spPr>
      </p:pic>
    </p:spTree>
    <p:extLst>
      <p:ext uri="{BB962C8B-B14F-4D97-AF65-F5344CB8AC3E}">
        <p14:creationId xmlns:p14="http://schemas.microsoft.com/office/powerpoint/2010/main" val="248022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3308598"/>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Draw a variety of </a:t>
            </a:r>
            <a:r>
              <a:rPr lang="en-GB" sz="1900" b="1" dirty="0">
                <a:solidFill>
                  <a:srgbClr val="FFCC66"/>
                </a:solidFill>
                <a:latin typeface="Poppins" panose="00000500000000000000" pitchFamily="2" charset="0"/>
                <a:cs typeface="Poppins" panose="00000500000000000000" pitchFamily="2" charset="0"/>
              </a:rPr>
              <a:t>faces</a:t>
            </a:r>
            <a:r>
              <a:rPr lang="en-GB" sz="1900" dirty="0">
                <a:solidFill>
                  <a:schemeClr val="bg1"/>
                </a:solidFill>
                <a:latin typeface="Poppins" panose="00000500000000000000" pitchFamily="2" charset="0"/>
                <a:cs typeface="Poppins" panose="00000500000000000000" pitchFamily="2" charset="0"/>
              </a:rPr>
              <a:t> on plastic Easter Eggs.</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The </a:t>
            </a:r>
            <a:r>
              <a:rPr lang="en-GB" sz="1900" b="1" dirty="0">
                <a:solidFill>
                  <a:srgbClr val="FFCC66"/>
                </a:solidFill>
                <a:latin typeface="Poppins" panose="00000500000000000000" pitchFamily="2" charset="0"/>
                <a:cs typeface="Poppins" panose="00000500000000000000" pitchFamily="2" charset="0"/>
              </a:rPr>
              <a:t>top half </a:t>
            </a:r>
            <a:r>
              <a:rPr lang="en-GB" sz="1900" dirty="0">
                <a:solidFill>
                  <a:schemeClr val="bg1"/>
                </a:solidFill>
                <a:latin typeface="Poppins" panose="00000500000000000000" pitchFamily="2" charset="0"/>
                <a:cs typeface="Poppins" panose="00000500000000000000" pitchFamily="2" charset="0"/>
              </a:rPr>
              <a:t>should have </a:t>
            </a:r>
            <a:r>
              <a:rPr lang="en-GB" sz="1900" b="1" dirty="0">
                <a:solidFill>
                  <a:srgbClr val="FFCC66"/>
                </a:solidFill>
                <a:latin typeface="Poppins" panose="00000500000000000000" pitchFamily="2" charset="0"/>
                <a:cs typeface="Poppins" panose="00000500000000000000" pitchFamily="2" charset="0"/>
              </a:rPr>
              <a:t>eyes</a:t>
            </a:r>
            <a:r>
              <a:rPr lang="en-GB" sz="1900" dirty="0">
                <a:solidFill>
                  <a:schemeClr val="bg1"/>
                </a:solidFill>
                <a:latin typeface="Poppins" panose="00000500000000000000" pitchFamily="2" charset="0"/>
                <a:cs typeface="Poppins" panose="00000500000000000000" pitchFamily="2" charset="0"/>
              </a:rPr>
              <a:t>. </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The </a:t>
            </a:r>
            <a:r>
              <a:rPr lang="en-GB" sz="1900" b="1" dirty="0">
                <a:solidFill>
                  <a:srgbClr val="FFCC66"/>
                </a:solidFill>
                <a:latin typeface="Poppins" panose="00000500000000000000" pitchFamily="2" charset="0"/>
                <a:cs typeface="Poppins" panose="00000500000000000000" pitchFamily="2" charset="0"/>
              </a:rPr>
              <a:t>bottom half </a:t>
            </a:r>
            <a:r>
              <a:rPr lang="en-GB" sz="1900" dirty="0">
                <a:solidFill>
                  <a:schemeClr val="bg1"/>
                </a:solidFill>
                <a:latin typeface="Poppins" panose="00000500000000000000" pitchFamily="2" charset="0"/>
                <a:cs typeface="Poppins" panose="00000500000000000000" pitchFamily="2" charset="0"/>
              </a:rPr>
              <a:t>should </a:t>
            </a:r>
            <a:r>
              <a:rPr lang="en-GB" sz="1900">
                <a:solidFill>
                  <a:schemeClr val="bg1"/>
                </a:solidFill>
                <a:latin typeface="Poppins" panose="00000500000000000000" pitchFamily="2" charset="0"/>
                <a:cs typeface="Poppins" panose="00000500000000000000" pitchFamily="2" charset="0"/>
              </a:rPr>
              <a:t>have </a:t>
            </a:r>
            <a:r>
              <a:rPr lang="en-GB" sz="1900" b="1">
                <a:solidFill>
                  <a:srgbClr val="FFCC66"/>
                </a:solidFill>
                <a:latin typeface="Poppins" panose="00000500000000000000" pitchFamily="2" charset="0"/>
                <a:cs typeface="Poppins" panose="00000500000000000000" pitchFamily="2" charset="0"/>
              </a:rPr>
              <a:t>mouths</a:t>
            </a:r>
            <a:r>
              <a:rPr lang="en-GB" sz="1900">
                <a:solidFill>
                  <a:schemeClr val="bg1"/>
                </a:solidFill>
                <a:latin typeface="Poppins" panose="00000500000000000000" pitchFamily="2" charset="0"/>
                <a:cs typeface="Poppins" panose="00000500000000000000" pitchFamily="2" charset="0"/>
              </a:rPr>
              <a:t>.</a:t>
            </a:r>
            <a:endParaRPr lang="en-GB" sz="1900" dirty="0">
              <a:solidFill>
                <a:schemeClr val="bg1"/>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Discover and talk about different emotions, as students interchange the parts and make different faces. </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Easter Egg</a:t>
            </a:r>
          </a:p>
        </p:txBody>
      </p:sp>
      <p:pic>
        <p:nvPicPr>
          <p:cNvPr id="7" name="Graphic 6">
            <a:extLst>
              <a:ext uri="{FF2B5EF4-FFF2-40B4-BE49-F238E27FC236}">
                <a16:creationId xmlns:a16="http://schemas.microsoft.com/office/drawing/2014/main" id="{61CAAADA-E5AD-6A4B-8264-A5288050C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591" y="1765300"/>
            <a:ext cx="2170633" cy="3782164"/>
          </a:xfrm>
          <a:prstGeom prst="rect">
            <a:avLst/>
          </a:prstGeom>
        </p:spPr>
      </p:pic>
    </p:spTree>
    <p:extLst>
      <p:ext uri="{BB962C8B-B14F-4D97-AF65-F5344CB8AC3E}">
        <p14:creationId xmlns:p14="http://schemas.microsoft.com/office/powerpoint/2010/main" val="3443151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1846659"/>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Your teacher will now read a </a:t>
            </a:r>
            <a:r>
              <a:rPr lang="en-GB" sz="1900" b="1" dirty="0">
                <a:solidFill>
                  <a:srgbClr val="FFCC66"/>
                </a:solidFill>
                <a:latin typeface="Poppins" panose="00000500000000000000" pitchFamily="2" charset="0"/>
                <a:cs typeface="Poppins" panose="00000500000000000000" pitchFamily="2" charset="0"/>
              </a:rPr>
              <a:t>book</a:t>
            </a:r>
            <a:r>
              <a:rPr lang="en-GB" sz="1900" dirty="0">
                <a:solidFill>
                  <a:schemeClr val="bg1"/>
                </a:solidFill>
                <a:latin typeface="Poppins" panose="00000500000000000000" pitchFamily="2" charset="0"/>
                <a:cs typeface="Poppins" panose="00000500000000000000" pitchFamily="2" charset="0"/>
              </a:rPr>
              <a:t>, related to feelings and emotions. </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After listening to the story, </a:t>
            </a:r>
            <a:r>
              <a:rPr lang="en-GB" sz="1900" b="1" dirty="0">
                <a:solidFill>
                  <a:srgbClr val="FFCC66"/>
                </a:solidFill>
                <a:latin typeface="Poppins" panose="00000500000000000000" pitchFamily="2" charset="0"/>
                <a:cs typeface="Poppins" panose="00000500000000000000" pitchFamily="2" charset="0"/>
              </a:rPr>
              <a:t>identify</a:t>
            </a:r>
            <a:r>
              <a:rPr lang="en-GB" sz="1900" dirty="0">
                <a:solidFill>
                  <a:schemeClr val="bg1"/>
                </a:solidFill>
                <a:latin typeface="Poppins" panose="00000500000000000000" pitchFamily="2" charset="0"/>
                <a:cs typeface="Poppins" panose="00000500000000000000" pitchFamily="2" charset="0"/>
              </a:rPr>
              <a:t> and discuss any emotions or feelings the characters worked through. </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8528" y="5199389"/>
            <a:ext cx="3419272"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Activity – Books About Feelings</a:t>
            </a:r>
            <a:endParaRPr lang="en-AU" sz="2800" b="1" dirty="0">
              <a:solidFill>
                <a:srgbClr val="FFCC66"/>
              </a:solidFill>
              <a:latin typeface="Zona Pro" panose="02010503040002020004" pitchFamily="50" charset="0"/>
            </a:endParaRPr>
          </a:p>
        </p:txBody>
      </p:sp>
      <p:pic>
        <p:nvPicPr>
          <p:cNvPr id="8" name="Graphic 7">
            <a:extLst>
              <a:ext uri="{FF2B5EF4-FFF2-40B4-BE49-F238E27FC236}">
                <a16:creationId xmlns:a16="http://schemas.microsoft.com/office/drawing/2014/main" id="{95518336-C5DD-BF74-5C7F-EE136BEB05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29780" y="2344643"/>
            <a:ext cx="2137269" cy="3108756"/>
          </a:xfrm>
          <a:prstGeom prst="rect">
            <a:avLst/>
          </a:prstGeom>
        </p:spPr>
      </p:pic>
      <p:pic>
        <p:nvPicPr>
          <p:cNvPr id="9" name="Graphic 8">
            <a:extLst>
              <a:ext uri="{FF2B5EF4-FFF2-40B4-BE49-F238E27FC236}">
                <a16:creationId xmlns:a16="http://schemas.microsoft.com/office/drawing/2014/main" id="{B4BA615C-A16D-2059-4977-6DC1D8C2C6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35408" y="2349540"/>
            <a:ext cx="1829631" cy="3157329"/>
          </a:xfrm>
          <a:prstGeom prst="rect">
            <a:avLst/>
          </a:prstGeom>
        </p:spPr>
      </p:pic>
    </p:spTree>
    <p:extLst>
      <p:ext uri="{BB962C8B-B14F-4D97-AF65-F5344CB8AC3E}">
        <p14:creationId xmlns:p14="http://schemas.microsoft.com/office/powerpoint/2010/main" val="119808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3308598"/>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Discuss - what are some </a:t>
            </a:r>
            <a:r>
              <a:rPr lang="en-GB" sz="1900" b="1" dirty="0">
                <a:solidFill>
                  <a:srgbClr val="FFCC66"/>
                </a:solidFill>
                <a:latin typeface="Poppins" panose="00000500000000000000" pitchFamily="2" charset="0"/>
                <a:cs typeface="Poppins" panose="00000500000000000000" pitchFamily="2" charset="0"/>
              </a:rPr>
              <a:t>feeling words</a:t>
            </a:r>
            <a:r>
              <a:rPr lang="en-GB" sz="1900" dirty="0">
                <a:solidFill>
                  <a:schemeClr val="bg1"/>
                </a:solidFill>
                <a:latin typeface="Poppins" panose="00000500000000000000" pitchFamily="2" charset="0"/>
                <a:cs typeface="Poppins" panose="00000500000000000000" pitchFamily="2" charset="0"/>
              </a:rPr>
              <a:t>?</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For example: </a:t>
            </a:r>
          </a:p>
          <a:p>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Happy</a:t>
            </a:r>
          </a:p>
          <a:p>
            <a:endParaRPr lang="en-GB" sz="1900" b="1" dirty="0">
              <a:solidFill>
                <a:srgbClr val="FFCC66"/>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Sad</a:t>
            </a:r>
          </a:p>
          <a:p>
            <a:endParaRPr lang="en-GB" sz="1900" b="1" dirty="0">
              <a:solidFill>
                <a:srgbClr val="FFCC66"/>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Mad</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Can you think of any others?</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Teaching Feeling Words</a:t>
            </a:r>
          </a:p>
        </p:txBody>
      </p:sp>
      <p:pic>
        <p:nvPicPr>
          <p:cNvPr id="7" name="Graphic 6">
            <a:extLst>
              <a:ext uri="{FF2B5EF4-FFF2-40B4-BE49-F238E27FC236}">
                <a16:creationId xmlns:a16="http://schemas.microsoft.com/office/drawing/2014/main" id="{61CAAADA-E5AD-6A4B-8264-A5288050C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591" y="1765300"/>
            <a:ext cx="2170633" cy="3782164"/>
          </a:xfrm>
          <a:prstGeom prst="rect">
            <a:avLst/>
          </a:prstGeom>
        </p:spPr>
      </p:pic>
    </p:spTree>
    <p:extLst>
      <p:ext uri="{BB962C8B-B14F-4D97-AF65-F5344CB8AC3E}">
        <p14:creationId xmlns:p14="http://schemas.microsoft.com/office/powerpoint/2010/main" val="179516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cc62fa-2c49-4161-9771-9748be5afc88">
      <Terms xmlns="http://schemas.microsoft.com/office/infopath/2007/PartnerControls"/>
    </lcf76f155ced4ddcb4097134ff3c332f>
    <TaxCatchAll xmlns="97a5c4a9-978f-47b1-a59f-16f33b04acfe" xsi:nil="true"/>
    <Dateandtime xmlns="06cc62fa-2c49-4161-9771-9748be5afc88" xsi:nil="true"/>
  </documentManagement>
</p:properties>
</file>

<file path=customXml/itemProps1.xml><?xml version="1.0" encoding="utf-8"?>
<ds:datastoreItem xmlns:ds="http://schemas.openxmlformats.org/officeDocument/2006/customXml" ds:itemID="{F39230DB-98CC-4F05-8837-5AB77ECEF2D8}"/>
</file>

<file path=customXml/itemProps2.xml><?xml version="1.0" encoding="utf-8"?>
<ds:datastoreItem xmlns:ds="http://schemas.openxmlformats.org/officeDocument/2006/customXml" ds:itemID="{FB62BE38-BD90-41A9-BEE0-7E1F62A175A8}"/>
</file>

<file path=customXml/itemProps3.xml><?xml version="1.0" encoding="utf-8"?>
<ds:datastoreItem xmlns:ds="http://schemas.openxmlformats.org/officeDocument/2006/customXml" ds:itemID="{F18C201C-386E-46C3-A4CA-045AB446DE32}"/>
</file>

<file path=docProps/app.xml><?xml version="1.0" encoding="utf-8"?>
<Properties xmlns="http://schemas.openxmlformats.org/officeDocument/2006/extended-properties" xmlns:vt="http://schemas.openxmlformats.org/officeDocument/2006/docPropsVTypes">
  <TotalTime>1723</TotalTime>
  <Words>1451</Words>
  <Application>Microsoft Office PowerPoint</Application>
  <PresentationFormat>Widescreen</PresentationFormat>
  <Paragraphs>185</Paragraphs>
  <Slides>16</Slides>
  <Notes>16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Poppins</vt:lpstr>
      <vt:lpstr>Arial</vt:lpstr>
      <vt:lpstr>Zona Pro</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Anna Bailes</cp:lastModifiedBy>
  <cp:revision>393</cp:revision>
  <dcterms:created xsi:type="dcterms:W3CDTF">2021-11-15T00:55:30Z</dcterms:created>
  <dcterms:modified xsi:type="dcterms:W3CDTF">2023-02-02T04:01:38Z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0x0101001DA1FDDCB514ED42BC7C7F39B17980D8</vt:lpwstr>
  </property>
</Properties>
</file>